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6"/>
  </p:notesMasterIdLst>
  <p:sldIdLst>
    <p:sldId id="256" r:id="rId2"/>
    <p:sldId id="456" r:id="rId3"/>
    <p:sldId id="347" r:id="rId4"/>
    <p:sldId id="348" r:id="rId5"/>
    <p:sldId id="351" r:id="rId6"/>
    <p:sldId id="350" r:id="rId7"/>
    <p:sldId id="349" r:id="rId8"/>
    <p:sldId id="353" r:id="rId9"/>
    <p:sldId id="352" r:id="rId10"/>
    <p:sldId id="355" r:id="rId11"/>
    <p:sldId id="354" r:id="rId12"/>
    <p:sldId id="356" r:id="rId13"/>
    <p:sldId id="357" r:id="rId14"/>
    <p:sldId id="358" r:id="rId15"/>
    <p:sldId id="359" r:id="rId16"/>
    <p:sldId id="360" r:id="rId17"/>
    <p:sldId id="361" r:id="rId18"/>
    <p:sldId id="362" r:id="rId19"/>
    <p:sldId id="363" r:id="rId20"/>
    <p:sldId id="364" r:id="rId21"/>
    <p:sldId id="365" r:id="rId22"/>
    <p:sldId id="366" r:id="rId23"/>
    <p:sldId id="367" r:id="rId24"/>
    <p:sldId id="368" r:id="rId25"/>
    <p:sldId id="513" r:id="rId26"/>
    <p:sldId id="369" r:id="rId27"/>
    <p:sldId id="370" r:id="rId28"/>
    <p:sldId id="371" r:id="rId29"/>
    <p:sldId id="372" r:id="rId30"/>
    <p:sldId id="373" r:id="rId31"/>
    <p:sldId id="374" r:id="rId32"/>
    <p:sldId id="375" r:id="rId33"/>
    <p:sldId id="376" r:id="rId34"/>
    <p:sldId id="377" r:id="rId35"/>
    <p:sldId id="378" r:id="rId36"/>
    <p:sldId id="379" r:id="rId37"/>
    <p:sldId id="383" r:id="rId38"/>
    <p:sldId id="404" r:id="rId39"/>
    <p:sldId id="405" r:id="rId40"/>
    <p:sldId id="406" r:id="rId41"/>
    <p:sldId id="407" r:id="rId42"/>
    <p:sldId id="408" r:id="rId43"/>
    <p:sldId id="409" r:id="rId44"/>
    <p:sldId id="411" r:id="rId45"/>
    <p:sldId id="412" r:id="rId46"/>
    <p:sldId id="413" r:id="rId47"/>
    <p:sldId id="414" r:id="rId48"/>
    <p:sldId id="415" r:id="rId49"/>
    <p:sldId id="416" r:id="rId50"/>
    <p:sldId id="417" r:id="rId51"/>
    <p:sldId id="418" r:id="rId52"/>
    <p:sldId id="419" r:id="rId53"/>
    <p:sldId id="420" r:id="rId54"/>
    <p:sldId id="421" r:id="rId55"/>
    <p:sldId id="422" r:id="rId56"/>
    <p:sldId id="423" r:id="rId57"/>
    <p:sldId id="424" r:id="rId58"/>
    <p:sldId id="425" r:id="rId59"/>
    <p:sldId id="426" r:id="rId60"/>
    <p:sldId id="449" r:id="rId61"/>
    <p:sldId id="427" r:id="rId62"/>
    <p:sldId id="428" r:id="rId63"/>
    <p:sldId id="429" r:id="rId64"/>
    <p:sldId id="430" r:id="rId65"/>
    <p:sldId id="431" r:id="rId66"/>
    <p:sldId id="432" r:id="rId67"/>
    <p:sldId id="496" r:id="rId68"/>
    <p:sldId id="433" r:id="rId69"/>
    <p:sldId id="435" r:id="rId70"/>
    <p:sldId id="436" r:id="rId71"/>
    <p:sldId id="437" r:id="rId72"/>
    <p:sldId id="438" r:id="rId73"/>
    <p:sldId id="447" r:id="rId74"/>
    <p:sldId id="491" r:id="rId75"/>
    <p:sldId id="492" r:id="rId76"/>
    <p:sldId id="493" r:id="rId77"/>
    <p:sldId id="494" r:id="rId78"/>
    <p:sldId id="490" r:id="rId79"/>
    <p:sldId id="457" r:id="rId80"/>
    <p:sldId id="458" r:id="rId81"/>
    <p:sldId id="459" r:id="rId82"/>
    <p:sldId id="460" r:id="rId83"/>
    <p:sldId id="461" r:id="rId84"/>
    <p:sldId id="462" r:id="rId85"/>
    <p:sldId id="463" r:id="rId86"/>
    <p:sldId id="464" r:id="rId87"/>
    <p:sldId id="465" r:id="rId88"/>
    <p:sldId id="466" r:id="rId89"/>
    <p:sldId id="467" r:id="rId90"/>
    <p:sldId id="468" r:id="rId91"/>
    <p:sldId id="469" r:id="rId92"/>
    <p:sldId id="470" r:id="rId93"/>
    <p:sldId id="471" r:id="rId94"/>
    <p:sldId id="472" r:id="rId95"/>
    <p:sldId id="473" r:id="rId96"/>
    <p:sldId id="474" r:id="rId97"/>
    <p:sldId id="475" r:id="rId98"/>
    <p:sldId id="476" r:id="rId99"/>
    <p:sldId id="477" r:id="rId100"/>
    <p:sldId id="478" r:id="rId101"/>
    <p:sldId id="479" r:id="rId102"/>
    <p:sldId id="480" r:id="rId103"/>
    <p:sldId id="481" r:id="rId104"/>
    <p:sldId id="482" r:id="rId105"/>
    <p:sldId id="483" r:id="rId106"/>
    <p:sldId id="484" r:id="rId107"/>
    <p:sldId id="497" r:id="rId108"/>
    <p:sldId id="498" r:id="rId109"/>
    <p:sldId id="499" r:id="rId110"/>
    <p:sldId id="500" r:id="rId111"/>
    <p:sldId id="501" r:id="rId112"/>
    <p:sldId id="502" r:id="rId113"/>
    <p:sldId id="503" r:id="rId114"/>
    <p:sldId id="504" r:id="rId115"/>
    <p:sldId id="505" r:id="rId116"/>
    <p:sldId id="506" r:id="rId117"/>
    <p:sldId id="508" r:id="rId118"/>
    <p:sldId id="509" r:id="rId119"/>
    <p:sldId id="507" r:id="rId120"/>
    <p:sldId id="511" r:id="rId121"/>
    <p:sldId id="512" r:id="rId122"/>
    <p:sldId id="450" r:id="rId123"/>
    <p:sldId id="451" r:id="rId124"/>
    <p:sldId id="452" r:id="rId125"/>
    <p:sldId id="453" r:id="rId126"/>
    <p:sldId id="454" r:id="rId127"/>
    <p:sldId id="455" r:id="rId128"/>
    <p:sldId id="303" r:id="rId129"/>
    <p:sldId id="302" r:id="rId130"/>
    <p:sldId id="300" r:id="rId131"/>
    <p:sldId id="299" r:id="rId132"/>
    <p:sldId id="298" r:id="rId133"/>
    <p:sldId id="297" r:id="rId134"/>
    <p:sldId id="296" r:id="rId135"/>
    <p:sldId id="295" r:id="rId136"/>
    <p:sldId id="278" r:id="rId137"/>
    <p:sldId id="277" r:id="rId138"/>
    <p:sldId id="276" r:id="rId139"/>
    <p:sldId id="275" r:id="rId140"/>
    <p:sldId id="274" r:id="rId141"/>
    <p:sldId id="310" r:id="rId142"/>
    <p:sldId id="311" r:id="rId143"/>
    <p:sldId id="312" r:id="rId144"/>
    <p:sldId id="313" r:id="rId145"/>
    <p:sldId id="314" r:id="rId146"/>
    <p:sldId id="315" r:id="rId147"/>
    <p:sldId id="316" r:id="rId148"/>
    <p:sldId id="317" r:id="rId149"/>
    <p:sldId id="318" r:id="rId150"/>
    <p:sldId id="319" r:id="rId151"/>
    <p:sldId id="320" r:id="rId152"/>
    <p:sldId id="321" r:id="rId153"/>
    <p:sldId id="322" r:id="rId154"/>
    <p:sldId id="323" r:id="rId155"/>
    <p:sldId id="324" r:id="rId156"/>
    <p:sldId id="326" r:id="rId157"/>
    <p:sldId id="327" r:id="rId158"/>
    <p:sldId id="329" r:id="rId159"/>
    <p:sldId id="330" r:id="rId160"/>
    <p:sldId id="331" r:id="rId161"/>
    <p:sldId id="332" r:id="rId162"/>
    <p:sldId id="333" r:id="rId163"/>
    <p:sldId id="335" r:id="rId164"/>
    <p:sldId id="336" r:id="rId165"/>
    <p:sldId id="337" r:id="rId166"/>
    <p:sldId id="338" r:id="rId167"/>
    <p:sldId id="339" r:id="rId168"/>
    <p:sldId id="340" r:id="rId169"/>
    <p:sldId id="341" r:id="rId170"/>
    <p:sldId id="342" r:id="rId171"/>
    <p:sldId id="343" r:id="rId172"/>
    <p:sldId id="344" r:id="rId173"/>
    <p:sldId id="345" r:id="rId174"/>
    <p:sldId id="346" r:id="rId1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015" autoAdjust="0"/>
    <p:restoredTop sz="94660"/>
  </p:normalViewPr>
  <p:slideViewPr>
    <p:cSldViewPr>
      <p:cViewPr>
        <p:scale>
          <a:sx n="70" d="100"/>
          <a:sy n="70" d="100"/>
        </p:scale>
        <p:origin x="-1488" y="-5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89D9B-6719-4589-8712-C03E04E93175}" type="datetimeFigureOut">
              <a:rPr lang="en-US" smtClean="0"/>
              <a:pPr/>
              <a:t>9/6/2021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C963BA-F250-4AD0-B13A-481426247A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1C963BA-F250-4AD0-B13A-481426247A88}" type="slidenum">
              <a:rPr lang="en-US" smtClean="0"/>
              <a:pPr/>
              <a:t>44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1C963BA-F250-4AD0-B13A-481426247A88}" type="slidenum">
              <a:rPr lang="en-US" smtClean="0"/>
              <a:pPr/>
              <a:t>84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F08C4E-549A-4EF7-A145-BC43EFE6D1A7}" type="datetime1">
              <a:rPr lang="en-US" smtClean="0"/>
              <a:pPr/>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559E51-68F2-47B4-AE25-981F6705BCE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3D90ED-99FC-4563-B02C-13E104E976C3}" type="datetime1">
              <a:rPr lang="en-US" smtClean="0"/>
              <a:pPr/>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559E51-68F2-47B4-AE25-981F6705BCE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48FA1F-805F-4D8F-9BC3-F2ADE2CC4549}" type="datetime1">
              <a:rPr lang="en-US" smtClean="0"/>
              <a:pPr/>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559E51-68F2-47B4-AE25-981F6705BCE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BAAAA7-2152-4F47-9627-97A903318DBD}" type="datetime1">
              <a:rPr lang="en-US" smtClean="0"/>
              <a:pPr/>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559E51-68F2-47B4-AE25-981F6705BCE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676CDB-E6AC-4BD8-BF26-3539C49B9696}" type="datetime1">
              <a:rPr lang="en-US" smtClean="0"/>
              <a:pPr/>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559E51-68F2-47B4-AE25-981F6705BCE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F2A816-F2E9-4C9F-B453-A7953A81E453}" type="datetime1">
              <a:rPr lang="en-US" smtClean="0"/>
              <a:pPr/>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559E51-68F2-47B4-AE25-981F6705BCE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9C338A-E909-4009-8F47-9B1A901C65F0}" type="datetime1">
              <a:rPr lang="en-US" smtClean="0"/>
              <a:pPr/>
              <a:t>9/6/2021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0559E51-68F2-47B4-AE25-981F6705BCE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CE8EB9-6715-4F4B-A020-C92635F76C82}" type="datetime1">
              <a:rPr lang="en-US" smtClean="0"/>
              <a:pPr/>
              <a:t>9/6/2021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0559E51-68F2-47B4-AE25-981F6705BCE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A9B6F7-05D6-4CBC-AEB4-9D2AA26B6C9B}" type="datetime1">
              <a:rPr lang="en-US" smtClean="0"/>
              <a:pPr/>
              <a:t>9/6/2021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559E51-68F2-47B4-AE25-981F6705BCE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ACF23A-B47D-47A2-BBDE-E251B1CC6837}" type="datetime1">
              <a:rPr lang="en-US" smtClean="0"/>
              <a:pPr/>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559E51-68F2-47B4-AE25-981F6705BCE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7E6020-AA07-4511-AE2E-57461A9881B3}" type="datetime1">
              <a:rPr lang="en-US" smtClean="0"/>
              <a:pPr/>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559E51-68F2-47B4-AE25-981F6705BCE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668E2-9014-4338-A552-EF634BA137B6}" type="datetime1">
              <a:rPr lang="en-US" smtClean="0"/>
              <a:pPr/>
              <a:t>9/6/2021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59E51-68F2-47B4-AE25-981F6705BCE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1371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28600"/>
          </a:xfrm>
        </p:spPr>
        <p:txBody>
          <a:bodyPr>
            <a:noAutofit/>
          </a:bodyPr>
          <a:lstStyle/>
          <a:p>
            <a:r>
              <a:rPr lang="en-US" sz="2000" b="1" dirty="0" smtClean="0">
                <a:solidFill>
                  <a:srgbClr val="FF0000"/>
                </a:solidFill>
              </a:rPr>
              <a:t>Historical development              -6</a:t>
            </a:r>
            <a:endParaRPr lang="en-US" sz="2000" dirty="0"/>
          </a:p>
        </p:txBody>
      </p:sp>
      <p:sp>
        <p:nvSpPr>
          <p:cNvPr id="3" name="Content Placeholder 2"/>
          <p:cNvSpPr>
            <a:spLocks noGrp="1"/>
          </p:cNvSpPr>
          <p:nvPr>
            <p:ph idx="1"/>
          </p:nvPr>
        </p:nvSpPr>
        <p:spPr>
          <a:xfrm>
            <a:off x="0" y="304800"/>
            <a:ext cx="9144000" cy="6553200"/>
          </a:xfrm>
        </p:spPr>
        <p:txBody>
          <a:bodyPr>
            <a:normAutofit fontScale="32500" lnSpcReduction="20000"/>
          </a:bodyPr>
          <a:lstStyle/>
          <a:p>
            <a:pPr algn="just">
              <a:lnSpc>
                <a:spcPct val="120000"/>
              </a:lnSpc>
            </a:pPr>
            <a:r>
              <a:rPr lang="en-US" sz="5900" dirty="0" smtClean="0">
                <a:solidFill>
                  <a:srgbClr val="C00000"/>
                </a:solidFill>
                <a:latin typeface="Times New Roman" pitchFamily="18" charset="0"/>
                <a:cs typeface="Times New Roman" pitchFamily="18" charset="0"/>
              </a:rPr>
              <a:t>In parallel with the development of the fiber waveguide, attention was also focused on the other optical components which would constitute the optical fiber communication system. </a:t>
            </a:r>
          </a:p>
          <a:p>
            <a:pPr algn="just">
              <a:lnSpc>
                <a:spcPct val="120000"/>
              </a:lnSpc>
            </a:pPr>
            <a:endParaRPr lang="en-US" sz="4200" dirty="0" smtClean="0">
              <a:solidFill>
                <a:srgbClr val="C00000"/>
              </a:solidFill>
              <a:latin typeface="Times New Roman" pitchFamily="18" charset="0"/>
              <a:cs typeface="Times New Roman" pitchFamily="18" charset="0"/>
            </a:endParaRPr>
          </a:p>
          <a:p>
            <a:pPr algn="just"/>
            <a:endParaRPr lang="en-US" sz="1400" dirty="0" smtClean="0">
              <a:latin typeface="Times New Roman" pitchFamily="18" charset="0"/>
              <a:cs typeface="Times New Roman" pitchFamily="18" charset="0"/>
            </a:endParaRPr>
          </a:p>
          <a:p>
            <a:pPr algn="just">
              <a:lnSpc>
                <a:spcPct val="120000"/>
              </a:lnSpc>
            </a:pPr>
            <a:r>
              <a:rPr lang="en-US" sz="6000" dirty="0" smtClean="0">
                <a:solidFill>
                  <a:srgbClr val="00B050"/>
                </a:solidFill>
                <a:latin typeface="Times New Roman" pitchFamily="18" charset="0"/>
                <a:cs typeface="Times New Roman" pitchFamily="18" charset="0"/>
              </a:rPr>
              <a:t>Since optical frequencies are accompanied by extremely small wavelengths, the development of all these optical components essentially required a new technology.</a:t>
            </a:r>
          </a:p>
          <a:p>
            <a:pPr algn="just">
              <a:lnSpc>
                <a:spcPct val="120000"/>
              </a:lnSpc>
            </a:pPr>
            <a:endParaRPr lang="en-US" sz="3800" dirty="0" smtClean="0">
              <a:solidFill>
                <a:srgbClr val="00B050"/>
              </a:solidFill>
              <a:latin typeface="Times New Roman" pitchFamily="18" charset="0"/>
              <a:cs typeface="Times New Roman" pitchFamily="18" charset="0"/>
            </a:endParaRPr>
          </a:p>
          <a:p>
            <a:pPr algn="just">
              <a:lnSpc>
                <a:spcPct val="120000"/>
              </a:lnSpc>
            </a:pPr>
            <a:endParaRPr lang="en-US" sz="3100" dirty="0" smtClean="0">
              <a:latin typeface="Times New Roman" pitchFamily="18" charset="0"/>
              <a:cs typeface="Times New Roman" pitchFamily="18" charset="0"/>
            </a:endParaRPr>
          </a:p>
          <a:p>
            <a:pPr algn="just">
              <a:lnSpc>
                <a:spcPct val="120000"/>
              </a:lnSpc>
            </a:pPr>
            <a:r>
              <a:rPr lang="en-US" sz="6200" dirty="0" smtClean="0">
                <a:solidFill>
                  <a:srgbClr val="FF0000"/>
                </a:solidFill>
                <a:latin typeface="Times New Roman" pitchFamily="18" charset="0"/>
                <a:cs typeface="Times New Roman" pitchFamily="18" charset="0"/>
              </a:rPr>
              <a:t>Thus semiconductor optical sources (i.e. injection lasers and light-emitting diodes) and detectors (i.e. photodiodes and to a lesser extent phototransistors) compatible in size with optical fibers were designed and fabricated to enable successful implementation of the optical fiber system. </a:t>
            </a:r>
          </a:p>
          <a:p>
            <a:pPr algn="just">
              <a:lnSpc>
                <a:spcPct val="120000"/>
              </a:lnSpc>
            </a:pPr>
            <a:endParaRPr lang="en-US" sz="3800" dirty="0" smtClean="0">
              <a:solidFill>
                <a:srgbClr val="FF0000"/>
              </a:solidFill>
              <a:latin typeface="Times New Roman" pitchFamily="18" charset="0"/>
              <a:cs typeface="Times New Roman" pitchFamily="18" charset="0"/>
            </a:endParaRPr>
          </a:p>
          <a:p>
            <a:pPr algn="just">
              <a:lnSpc>
                <a:spcPct val="120000"/>
              </a:lnSpc>
            </a:pPr>
            <a:endParaRPr lang="en-US" sz="3100" dirty="0" smtClean="0">
              <a:latin typeface="Times New Roman" pitchFamily="18" charset="0"/>
              <a:cs typeface="Times New Roman" pitchFamily="18" charset="0"/>
            </a:endParaRPr>
          </a:p>
          <a:p>
            <a:pPr algn="just">
              <a:lnSpc>
                <a:spcPct val="120000"/>
              </a:lnSpc>
            </a:pPr>
            <a:r>
              <a:rPr lang="en-US" sz="6200" dirty="0" smtClean="0">
                <a:solidFill>
                  <a:srgbClr val="00B0F0"/>
                </a:solidFill>
                <a:latin typeface="Times New Roman" pitchFamily="18" charset="0"/>
                <a:cs typeface="Times New Roman" pitchFamily="18" charset="0"/>
              </a:rPr>
              <a:t>Initially the semiconductor lasers exhibited very short </a:t>
            </a:r>
            <a:r>
              <a:rPr lang="en-US" sz="6200" dirty="0" smtClean="0">
                <a:solidFill>
                  <a:srgbClr val="FF0000"/>
                </a:solidFill>
                <a:latin typeface="Times New Roman" pitchFamily="18" charset="0"/>
                <a:cs typeface="Times New Roman" pitchFamily="18" charset="0"/>
              </a:rPr>
              <a:t>lifetimes</a:t>
            </a:r>
            <a:r>
              <a:rPr lang="en-US" sz="6200" dirty="0" smtClean="0">
                <a:solidFill>
                  <a:srgbClr val="00B0F0"/>
                </a:solidFill>
                <a:latin typeface="Times New Roman" pitchFamily="18" charset="0"/>
                <a:cs typeface="Times New Roman" pitchFamily="18" charset="0"/>
              </a:rPr>
              <a:t> of at best a </a:t>
            </a:r>
            <a:r>
              <a:rPr lang="en-US" sz="6200" dirty="0" smtClean="0">
                <a:solidFill>
                  <a:srgbClr val="FF0000"/>
                </a:solidFill>
                <a:latin typeface="Times New Roman" pitchFamily="18" charset="0"/>
                <a:cs typeface="Times New Roman" pitchFamily="18" charset="0"/>
              </a:rPr>
              <a:t>few hours</a:t>
            </a:r>
            <a:r>
              <a:rPr lang="en-US" sz="6200" dirty="0" smtClean="0">
                <a:solidFill>
                  <a:srgbClr val="00B0F0"/>
                </a:solidFill>
                <a:latin typeface="Times New Roman" pitchFamily="18" charset="0"/>
                <a:cs typeface="Times New Roman" pitchFamily="18" charset="0"/>
              </a:rPr>
              <a:t>, but significant advances in the device structure enabled lifetimes </a:t>
            </a:r>
            <a:r>
              <a:rPr lang="en-US" sz="6200" dirty="0" smtClean="0">
                <a:solidFill>
                  <a:srgbClr val="FF0000"/>
                </a:solidFill>
                <a:latin typeface="Times New Roman" pitchFamily="18" charset="0"/>
                <a:cs typeface="Times New Roman" pitchFamily="18" charset="0"/>
              </a:rPr>
              <a:t>greater than 1000 h and 7000 h</a:t>
            </a:r>
            <a:r>
              <a:rPr lang="en-US" sz="6200" dirty="0" smtClean="0">
                <a:solidFill>
                  <a:srgbClr val="00B0F0"/>
                </a:solidFill>
                <a:latin typeface="Times New Roman" pitchFamily="18" charset="0"/>
                <a:cs typeface="Times New Roman" pitchFamily="18" charset="0"/>
              </a:rPr>
              <a:t> to be obtained by 1973 and 1977 respectively. </a:t>
            </a:r>
          </a:p>
          <a:p>
            <a:pPr algn="just">
              <a:lnSpc>
                <a:spcPct val="120000"/>
              </a:lnSpc>
            </a:pPr>
            <a:endParaRPr lang="en-US" sz="4000" dirty="0" smtClean="0">
              <a:solidFill>
                <a:srgbClr val="00B0F0"/>
              </a:solidFill>
              <a:latin typeface="Times New Roman" pitchFamily="18" charset="0"/>
              <a:cs typeface="Times New Roman" pitchFamily="18" charset="0"/>
            </a:endParaRPr>
          </a:p>
          <a:p>
            <a:pPr algn="just">
              <a:lnSpc>
                <a:spcPct val="120000"/>
              </a:lnSpc>
            </a:pPr>
            <a:endParaRPr lang="en-US" sz="3100" dirty="0" smtClean="0">
              <a:latin typeface="Times New Roman" pitchFamily="18" charset="0"/>
              <a:cs typeface="Times New Roman" pitchFamily="18" charset="0"/>
            </a:endParaRPr>
          </a:p>
          <a:p>
            <a:pPr algn="just">
              <a:lnSpc>
                <a:spcPct val="120000"/>
              </a:lnSpc>
            </a:pPr>
            <a:r>
              <a:rPr lang="en-US" sz="6200" dirty="0" smtClean="0">
                <a:solidFill>
                  <a:srgbClr val="002060"/>
                </a:solidFill>
                <a:latin typeface="Times New Roman" pitchFamily="18" charset="0"/>
                <a:cs typeface="Times New Roman" pitchFamily="18" charset="0"/>
              </a:rPr>
              <a:t>These devices were originally fabricated from alloys of gallium arsenide (</a:t>
            </a:r>
            <a:r>
              <a:rPr lang="en-US" sz="6200" dirty="0" err="1" smtClean="0">
                <a:solidFill>
                  <a:srgbClr val="002060"/>
                </a:solidFill>
                <a:latin typeface="Times New Roman" pitchFamily="18" charset="0"/>
                <a:cs typeface="Times New Roman" pitchFamily="18" charset="0"/>
              </a:rPr>
              <a:t>AlGaAs</a:t>
            </a:r>
            <a:r>
              <a:rPr lang="en-US" sz="6200" dirty="0" smtClean="0">
                <a:solidFill>
                  <a:srgbClr val="002060"/>
                </a:solidFill>
                <a:latin typeface="Times New Roman" pitchFamily="18" charset="0"/>
                <a:cs typeface="Times New Roman" pitchFamily="18" charset="0"/>
              </a:rPr>
              <a:t>) which emitted in the near infrared between 0.8 and 0.9 </a:t>
            </a:r>
            <a:r>
              <a:rPr lang="en-US" sz="6200" dirty="0" err="1" smtClean="0">
                <a:solidFill>
                  <a:srgbClr val="002060"/>
                </a:solidFill>
                <a:latin typeface="Times New Roman" pitchFamily="18" charset="0"/>
                <a:cs typeface="Times New Roman" pitchFamily="18" charset="0"/>
              </a:rPr>
              <a:t>μm</a:t>
            </a:r>
            <a:r>
              <a:rPr lang="en-US" sz="6200" dirty="0" smtClean="0">
                <a:solidFill>
                  <a:srgbClr val="002060"/>
                </a:solidFill>
                <a:latin typeface="Times New Roman" pitchFamily="18" charset="0"/>
                <a:cs typeface="Times New Roman" pitchFamily="18" charset="0"/>
              </a:rPr>
              <a:t>.</a:t>
            </a:r>
            <a:endParaRPr lang="en-US" sz="6200" dirty="0">
              <a:solidFill>
                <a:srgbClr val="00206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10</a:t>
            </a:fld>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1600" b="1" i="1" u="sng" dirty="0" smtClean="0">
                <a:solidFill>
                  <a:srgbClr val="FF0000"/>
                </a:solidFill>
                <a:latin typeface="Times New Roman" pitchFamily="18" charset="0"/>
                <a:cs typeface="Times New Roman" pitchFamily="18" charset="0"/>
              </a:rPr>
              <a:t>Graded index fibers-5</a:t>
            </a:r>
            <a:endParaRPr lang="en-US" sz="1600" dirty="0"/>
          </a:p>
        </p:txBody>
      </p:sp>
      <p:sp>
        <p:nvSpPr>
          <p:cNvPr id="3" name="Content Placeholder 2"/>
          <p:cNvSpPr>
            <a:spLocks noGrp="1"/>
          </p:cNvSpPr>
          <p:nvPr>
            <p:ph idx="1"/>
          </p:nvPr>
        </p:nvSpPr>
        <p:spPr>
          <a:xfrm>
            <a:off x="152400" y="457200"/>
            <a:ext cx="8839200" cy="6172200"/>
          </a:xfrm>
        </p:spPr>
        <p:txBody>
          <a:bodyPr>
            <a:normAutofit/>
          </a:bodyPr>
          <a:lstStyle/>
          <a:p>
            <a:pPr algn="just"/>
            <a:r>
              <a:rPr lang="en-US" sz="2200" dirty="0" smtClean="0">
                <a:solidFill>
                  <a:srgbClr val="FF0000"/>
                </a:solidFill>
                <a:latin typeface="Times New Roman" pitchFamily="18" charset="0"/>
                <a:cs typeface="Times New Roman" pitchFamily="18" charset="0"/>
              </a:rPr>
              <a:t>Multimode graded index fibers </a:t>
            </a:r>
            <a:r>
              <a:rPr lang="en-US" sz="2200" b="1" dirty="0" smtClean="0">
                <a:solidFill>
                  <a:srgbClr val="00B050"/>
                </a:solidFill>
                <a:latin typeface="Times New Roman" pitchFamily="18" charset="0"/>
                <a:cs typeface="Times New Roman" pitchFamily="18" charset="0"/>
              </a:rPr>
              <a:t>exhibit far less intermodal dispersion </a:t>
            </a:r>
            <a:r>
              <a:rPr lang="en-US" sz="2200" dirty="0" smtClean="0">
                <a:solidFill>
                  <a:srgbClr val="FF0000"/>
                </a:solidFill>
                <a:latin typeface="Times New Roman" pitchFamily="18" charset="0"/>
                <a:cs typeface="Times New Roman" pitchFamily="18" charset="0"/>
              </a:rPr>
              <a:t>than multimode step index fibers due to their refractive index profile. </a:t>
            </a:r>
          </a:p>
          <a:p>
            <a:pPr algn="just"/>
            <a:endParaRPr lang="en-US" sz="14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Although many different modes are excited in the graded index fiber, the </a:t>
            </a:r>
            <a:r>
              <a:rPr lang="en-US" sz="2200" b="1" dirty="0" smtClean="0">
                <a:solidFill>
                  <a:srgbClr val="0070C0"/>
                </a:solidFill>
                <a:latin typeface="Times New Roman" pitchFamily="18" charset="0"/>
                <a:cs typeface="Times New Roman" pitchFamily="18" charset="0"/>
              </a:rPr>
              <a:t>different group velocities </a:t>
            </a:r>
            <a:r>
              <a:rPr lang="en-US" sz="2200" dirty="0" smtClean="0">
                <a:solidFill>
                  <a:srgbClr val="0070C0"/>
                </a:solidFill>
                <a:latin typeface="Times New Roman" pitchFamily="18" charset="0"/>
                <a:cs typeface="Times New Roman" pitchFamily="18" charset="0"/>
              </a:rPr>
              <a:t>of the modes tend to be </a:t>
            </a:r>
            <a:r>
              <a:rPr lang="en-US" sz="2200" dirty="0" smtClean="0">
                <a:solidFill>
                  <a:srgbClr val="FF0000"/>
                </a:solidFill>
                <a:latin typeface="Times New Roman" pitchFamily="18" charset="0"/>
                <a:cs typeface="Times New Roman" pitchFamily="18" charset="0"/>
              </a:rPr>
              <a:t>normalized</a:t>
            </a:r>
            <a:r>
              <a:rPr lang="en-US" sz="2200" dirty="0" smtClean="0">
                <a:solidFill>
                  <a:srgbClr val="0070C0"/>
                </a:solidFill>
                <a:latin typeface="Times New Roman" pitchFamily="18" charset="0"/>
                <a:cs typeface="Times New Roman" pitchFamily="18" charset="0"/>
              </a:rPr>
              <a:t> by the </a:t>
            </a:r>
            <a:r>
              <a:rPr lang="en-US" sz="2200" dirty="0" smtClean="0">
                <a:solidFill>
                  <a:srgbClr val="FF0000"/>
                </a:solidFill>
                <a:latin typeface="Times New Roman" pitchFamily="18" charset="0"/>
                <a:cs typeface="Times New Roman" pitchFamily="18" charset="0"/>
              </a:rPr>
              <a:t>index grading</a:t>
            </a:r>
            <a:r>
              <a:rPr lang="en-US" sz="2200" dirty="0" smtClean="0">
                <a:solidFill>
                  <a:srgbClr val="0070C0"/>
                </a:solidFill>
                <a:latin typeface="Times New Roman" pitchFamily="18" charset="0"/>
                <a:cs typeface="Times New Roman" pitchFamily="18" charset="0"/>
              </a:rPr>
              <a:t>. </a:t>
            </a:r>
          </a:p>
          <a:p>
            <a:pPr algn="just"/>
            <a:endParaRPr lang="en-US" sz="14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Again considering ray theory, the rays traveling </a:t>
            </a:r>
            <a:r>
              <a:rPr lang="en-US" sz="2200" dirty="0" smtClean="0">
                <a:solidFill>
                  <a:srgbClr val="FF0000"/>
                </a:solidFill>
                <a:latin typeface="Times New Roman" pitchFamily="18" charset="0"/>
                <a:cs typeface="Times New Roman" pitchFamily="18" charset="0"/>
              </a:rPr>
              <a:t>close to the fiber axis </a:t>
            </a:r>
            <a:r>
              <a:rPr lang="en-US" sz="2200" dirty="0" smtClean="0">
                <a:solidFill>
                  <a:srgbClr val="00B050"/>
                </a:solidFill>
                <a:latin typeface="Times New Roman" pitchFamily="18" charset="0"/>
                <a:cs typeface="Times New Roman" pitchFamily="18" charset="0"/>
              </a:rPr>
              <a:t>have </a:t>
            </a:r>
            <a:r>
              <a:rPr lang="en-US" sz="2200" dirty="0" smtClean="0">
                <a:solidFill>
                  <a:srgbClr val="FF0000"/>
                </a:solidFill>
                <a:latin typeface="Times New Roman" pitchFamily="18" charset="0"/>
                <a:cs typeface="Times New Roman" pitchFamily="18" charset="0"/>
              </a:rPr>
              <a:t>shorter paths </a:t>
            </a:r>
            <a:r>
              <a:rPr lang="en-US" sz="2200" dirty="0" smtClean="0">
                <a:solidFill>
                  <a:srgbClr val="00B050"/>
                </a:solidFill>
                <a:latin typeface="Times New Roman" pitchFamily="18" charset="0"/>
                <a:cs typeface="Times New Roman" pitchFamily="18" charset="0"/>
              </a:rPr>
              <a:t>when compared with rays which </a:t>
            </a:r>
            <a:r>
              <a:rPr lang="en-US" sz="2200" dirty="0" smtClean="0">
                <a:solidFill>
                  <a:srgbClr val="002060"/>
                </a:solidFill>
                <a:latin typeface="Times New Roman" pitchFamily="18" charset="0"/>
                <a:cs typeface="Times New Roman" pitchFamily="18" charset="0"/>
              </a:rPr>
              <a:t>travel into the outer regions of the core. </a:t>
            </a:r>
          </a:p>
          <a:p>
            <a:pPr algn="just"/>
            <a:endParaRPr lang="en-US" sz="2200"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However, the near axial rays are transmitted through a region of higher refractive index and therefore travel with a </a:t>
            </a:r>
            <a:r>
              <a:rPr lang="en-US" sz="2200" b="1" dirty="0" smtClean="0">
                <a:solidFill>
                  <a:srgbClr val="002060"/>
                </a:solidFill>
                <a:latin typeface="Times New Roman" pitchFamily="18" charset="0"/>
                <a:cs typeface="Times New Roman" pitchFamily="18" charset="0"/>
              </a:rPr>
              <a:t>lower velocity </a:t>
            </a:r>
            <a:r>
              <a:rPr lang="en-US" sz="2200" dirty="0" smtClean="0">
                <a:solidFill>
                  <a:srgbClr val="FF0000"/>
                </a:solidFill>
                <a:latin typeface="Times New Roman" pitchFamily="18" charset="0"/>
                <a:cs typeface="Times New Roman" pitchFamily="18" charset="0"/>
              </a:rPr>
              <a:t>than the more </a:t>
            </a:r>
            <a:r>
              <a:rPr lang="en-US" sz="2200" b="1" dirty="0" smtClean="0">
                <a:solidFill>
                  <a:srgbClr val="FF0000"/>
                </a:solidFill>
                <a:latin typeface="Times New Roman" pitchFamily="18" charset="0"/>
                <a:cs typeface="Times New Roman" pitchFamily="18" charset="0"/>
              </a:rPr>
              <a:t>extreme</a:t>
            </a:r>
            <a:r>
              <a:rPr lang="en-US" sz="2200" dirty="0" smtClean="0">
                <a:solidFill>
                  <a:srgbClr val="FF0000"/>
                </a:solidFill>
                <a:latin typeface="Times New Roman" pitchFamily="18" charset="0"/>
                <a:cs typeface="Times New Roman" pitchFamily="18" charset="0"/>
              </a:rPr>
              <a:t> rays.</a:t>
            </a:r>
          </a:p>
          <a:p>
            <a:pPr algn="just"/>
            <a:endParaRPr lang="en-US" sz="22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This compensates for the shorter path lengths and reduces dispersion in the fiber.</a:t>
            </a:r>
          </a:p>
        </p:txBody>
      </p:sp>
      <p:sp>
        <p:nvSpPr>
          <p:cNvPr id="4" name="Slide Number Placeholder 3"/>
          <p:cNvSpPr>
            <a:spLocks noGrp="1"/>
          </p:cNvSpPr>
          <p:nvPr>
            <p:ph type="sldNum" sz="quarter" idx="12"/>
          </p:nvPr>
        </p:nvSpPr>
        <p:spPr/>
        <p:txBody>
          <a:bodyPr/>
          <a:lstStyle/>
          <a:p>
            <a:fld id="{40559E51-68F2-47B4-AE25-981F6705BCEA}" type="slidenum">
              <a:rPr lang="en-US" smtClean="0"/>
              <a:pPr/>
              <a:t>100</a:t>
            </a:fld>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2000" b="1" i="1" u="sng" dirty="0" smtClean="0">
                <a:solidFill>
                  <a:srgbClr val="FF0000"/>
                </a:solidFill>
                <a:latin typeface="Times New Roman" pitchFamily="18" charset="0"/>
                <a:cs typeface="Times New Roman" pitchFamily="18" charset="0"/>
              </a:rPr>
              <a:t>Graded index fibers-6</a:t>
            </a:r>
            <a:endParaRPr lang="en-US" sz="2000" dirty="0"/>
          </a:p>
        </p:txBody>
      </p:sp>
      <p:sp>
        <p:nvSpPr>
          <p:cNvPr id="3" name="Content Placeholder 2"/>
          <p:cNvSpPr>
            <a:spLocks noGrp="1"/>
          </p:cNvSpPr>
          <p:nvPr>
            <p:ph idx="1"/>
          </p:nvPr>
        </p:nvSpPr>
        <p:spPr>
          <a:xfrm>
            <a:off x="152400" y="381000"/>
            <a:ext cx="8839200" cy="6096000"/>
          </a:xfrm>
        </p:spPr>
        <p:txBody>
          <a:bodyPr>
            <a:normAutofit/>
          </a:bodyPr>
          <a:lstStyle/>
          <a:p>
            <a:r>
              <a:rPr lang="en-US" sz="2400" dirty="0" smtClean="0">
                <a:solidFill>
                  <a:srgbClr val="0070C0"/>
                </a:solidFill>
                <a:latin typeface="Times New Roman" pitchFamily="18" charset="0"/>
                <a:cs typeface="Times New Roman" pitchFamily="18" charset="0"/>
              </a:rPr>
              <a:t>The number of modes supported by graded index fiber is given by</a:t>
            </a:r>
          </a:p>
          <a:p>
            <a:endParaRPr lang="en-US" sz="2400" dirty="0" smtClean="0">
              <a:solidFill>
                <a:srgbClr val="0070C0"/>
              </a:solidFill>
              <a:latin typeface="Times New Roman" pitchFamily="18" charset="0"/>
              <a:cs typeface="Times New Roman" pitchFamily="18" charset="0"/>
            </a:endParaRPr>
          </a:p>
          <a:p>
            <a:endParaRPr lang="en-US" sz="2400" dirty="0" smtClean="0">
              <a:solidFill>
                <a:srgbClr val="0070C0"/>
              </a:solidFill>
              <a:latin typeface="Times New Roman" pitchFamily="18" charset="0"/>
              <a:cs typeface="Times New Roman" pitchFamily="18" charset="0"/>
            </a:endParaRPr>
          </a:p>
          <a:p>
            <a:r>
              <a:rPr lang="en-US" sz="2400" dirty="0" smtClean="0">
                <a:solidFill>
                  <a:srgbClr val="0070C0"/>
                </a:solidFill>
                <a:latin typeface="Times New Roman" pitchFamily="18" charset="0"/>
                <a:cs typeface="Times New Roman" pitchFamily="18" charset="0"/>
              </a:rPr>
              <a:t>We know that V-number or Normalized frequency is given as</a:t>
            </a:r>
          </a:p>
          <a:p>
            <a:endParaRPr lang="en-US" sz="2400" dirty="0" smtClean="0">
              <a:solidFill>
                <a:srgbClr val="0070C0"/>
              </a:solidFill>
              <a:latin typeface="Times New Roman" pitchFamily="18" charset="0"/>
              <a:cs typeface="Times New Roman" pitchFamily="18" charset="0"/>
            </a:endParaRPr>
          </a:p>
          <a:p>
            <a:endParaRPr lang="en-US" sz="2400" dirty="0" smtClean="0">
              <a:solidFill>
                <a:srgbClr val="0070C0"/>
              </a:solidFill>
              <a:latin typeface="Times New Roman" pitchFamily="18" charset="0"/>
              <a:cs typeface="Times New Roman" pitchFamily="18" charset="0"/>
            </a:endParaRPr>
          </a:p>
          <a:p>
            <a:endParaRPr lang="en-US" sz="2400" dirty="0" smtClean="0">
              <a:solidFill>
                <a:srgbClr val="0070C0"/>
              </a:solidFill>
              <a:latin typeface="Times New Roman" pitchFamily="18" charset="0"/>
              <a:cs typeface="Times New Roman" pitchFamily="18" charset="0"/>
            </a:endParaRPr>
          </a:p>
          <a:p>
            <a:endParaRPr lang="en-US" sz="2400" dirty="0" smtClean="0">
              <a:solidFill>
                <a:srgbClr val="0070C0"/>
              </a:solidFill>
              <a:latin typeface="Times New Roman" pitchFamily="18" charset="0"/>
              <a:cs typeface="Times New Roman" pitchFamily="18" charset="0"/>
            </a:endParaRPr>
          </a:p>
          <a:p>
            <a:r>
              <a:rPr lang="en-US" sz="2200" dirty="0" smtClean="0">
                <a:solidFill>
                  <a:srgbClr val="0070C0"/>
                </a:solidFill>
                <a:latin typeface="Times New Roman" pitchFamily="18" charset="0"/>
                <a:cs typeface="Times New Roman" pitchFamily="18" charset="0"/>
              </a:rPr>
              <a:t>The maximum number of modes supported by a graded index fiber is </a:t>
            </a:r>
          </a:p>
          <a:p>
            <a:pPr algn="ctr">
              <a:buNone/>
            </a:pPr>
            <a:r>
              <a:rPr lang="en-US" sz="2400" dirty="0" smtClean="0">
                <a:solidFill>
                  <a:srgbClr val="0070C0"/>
                </a:solidFill>
                <a:latin typeface="Times New Roman" pitchFamily="18" charset="0"/>
                <a:cs typeface="Times New Roman" pitchFamily="18" charset="0"/>
              </a:rPr>
              <a:t>or</a:t>
            </a:r>
          </a:p>
          <a:p>
            <a:r>
              <a:rPr lang="en-US" sz="2000" dirty="0" smtClean="0">
                <a:solidFill>
                  <a:srgbClr val="00B050"/>
                </a:solidFill>
                <a:latin typeface="Times New Roman" pitchFamily="18" charset="0"/>
                <a:cs typeface="Times New Roman" pitchFamily="18" charset="0"/>
              </a:rPr>
              <a:t>Hence for a parabolic refractive index profile core fiber (α = 2),               </a:t>
            </a:r>
            <a:r>
              <a:rPr lang="en-US" sz="2000" i="1" dirty="0" smtClean="0">
                <a:solidFill>
                  <a:srgbClr val="00B050"/>
                </a:solidFill>
                <a:latin typeface="Times New Roman" pitchFamily="18" charset="0"/>
                <a:cs typeface="Times New Roman" pitchFamily="18" charset="0"/>
              </a:rPr>
              <a:t>, which </a:t>
            </a:r>
            <a:r>
              <a:rPr lang="en-US" sz="2400" b="1" i="1" dirty="0" smtClean="0">
                <a:solidFill>
                  <a:srgbClr val="FF0000"/>
                </a:solidFill>
                <a:latin typeface="Times New Roman" pitchFamily="18" charset="0"/>
                <a:cs typeface="Times New Roman" pitchFamily="18" charset="0"/>
              </a:rPr>
              <a:t>is half  </a:t>
            </a:r>
            <a:r>
              <a:rPr lang="en-US" sz="2000" dirty="0" smtClean="0">
                <a:solidFill>
                  <a:srgbClr val="00B050"/>
                </a:solidFill>
                <a:latin typeface="Times New Roman" pitchFamily="18" charset="0"/>
                <a:cs typeface="Times New Roman" pitchFamily="18" charset="0"/>
              </a:rPr>
              <a:t>the number supported by a step index fiber (α = ∞) with the same </a:t>
            </a:r>
            <a:r>
              <a:rPr lang="en-US" sz="2000" i="1" dirty="0" smtClean="0">
                <a:solidFill>
                  <a:srgbClr val="00B050"/>
                </a:solidFill>
                <a:latin typeface="Times New Roman" pitchFamily="18" charset="0"/>
                <a:cs typeface="Times New Roman" pitchFamily="18" charset="0"/>
              </a:rPr>
              <a:t>V value.</a:t>
            </a:r>
            <a:endParaRPr lang="en-US" sz="2000" dirty="0" smtClean="0">
              <a:solidFill>
                <a:srgbClr val="00B050"/>
              </a:solidFill>
              <a:latin typeface="Times New Roman" pitchFamily="18" charset="0"/>
              <a:cs typeface="Times New Roman" pitchFamily="18" charset="0"/>
            </a:endParaRPr>
          </a:p>
          <a:p>
            <a:endParaRPr lang="en-US" sz="2400" dirty="0">
              <a:solidFill>
                <a:srgbClr val="0070C0"/>
              </a:solidFill>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2"/>
          <a:srcRect/>
          <a:stretch>
            <a:fillRect/>
          </a:stretch>
        </p:blipFill>
        <p:spPr bwMode="auto">
          <a:xfrm>
            <a:off x="1143000" y="914400"/>
            <a:ext cx="6981825" cy="638175"/>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1524000" y="2438400"/>
            <a:ext cx="3629025" cy="628650"/>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1295400" y="3124200"/>
            <a:ext cx="2638425" cy="847725"/>
          </a:xfrm>
          <a:prstGeom prst="rect">
            <a:avLst/>
          </a:prstGeom>
          <a:noFill/>
          <a:ln w="9525">
            <a:noFill/>
            <a:miter lim="800000"/>
            <a:headEnd/>
            <a:tailEnd/>
          </a:ln>
          <a:effectLst/>
        </p:spPr>
      </p:pic>
      <p:pic>
        <p:nvPicPr>
          <p:cNvPr id="4102" name="Picture 6"/>
          <p:cNvPicPr>
            <a:picLocks noChangeAspect="1" noChangeArrowheads="1"/>
          </p:cNvPicPr>
          <p:nvPr/>
        </p:nvPicPr>
        <p:blipFill>
          <a:blip r:embed="rId5"/>
          <a:srcRect/>
          <a:stretch>
            <a:fillRect/>
          </a:stretch>
        </p:blipFill>
        <p:spPr bwMode="auto">
          <a:xfrm>
            <a:off x="3886200" y="3124200"/>
            <a:ext cx="2257425" cy="733425"/>
          </a:xfrm>
          <a:prstGeom prst="rect">
            <a:avLst/>
          </a:prstGeom>
          <a:noFill/>
          <a:ln w="9525">
            <a:noFill/>
            <a:miter lim="800000"/>
            <a:headEnd/>
            <a:tailEnd/>
          </a:ln>
          <a:effectLst/>
        </p:spPr>
      </p:pic>
      <p:pic>
        <p:nvPicPr>
          <p:cNvPr id="4103" name="Picture 7"/>
          <p:cNvPicPr>
            <a:picLocks noChangeAspect="1" noChangeArrowheads="1"/>
          </p:cNvPicPr>
          <p:nvPr/>
        </p:nvPicPr>
        <p:blipFill>
          <a:blip r:embed="rId6"/>
          <a:srcRect/>
          <a:stretch>
            <a:fillRect/>
          </a:stretch>
        </p:blipFill>
        <p:spPr bwMode="auto">
          <a:xfrm>
            <a:off x="7315200" y="3276600"/>
            <a:ext cx="1438275" cy="619125"/>
          </a:xfrm>
          <a:prstGeom prst="rect">
            <a:avLst/>
          </a:prstGeom>
          <a:noFill/>
          <a:ln w="9525">
            <a:noFill/>
            <a:miter lim="800000"/>
            <a:headEnd/>
            <a:tailEnd/>
          </a:ln>
          <a:effectLst/>
        </p:spPr>
      </p:pic>
      <p:pic>
        <p:nvPicPr>
          <p:cNvPr id="4105" name="Picture 9"/>
          <p:cNvPicPr>
            <a:picLocks noChangeAspect="1" noChangeArrowheads="1"/>
          </p:cNvPicPr>
          <p:nvPr/>
        </p:nvPicPr>
        <p:blipFill>
          <a:blip r:embed="rId7"/>
          <a:srcRect/>
          <a:stretch>
            <a:fillRect/>
          </a:stretch>
        </p:blipFill>
        <p:spPr bwMode="auto">
          <a:xfrm>
            <a:off x="7086600" y="4724400"/>
            <a:ext cx="885825" cy="381000"/>
          </a:xfrm>
          <a:prstGeom prst="rect">
            <a:avLst/>
          </a:prstGeom>
          <a:noFill/>
          <a:ln w="9525">
            <a:noFill/>
            <a:miter lim="800000"/>
            <a:headEnd/>
            <a:tailEnd/>
          </a:ln>
          <a:effectLst/>
        </p:spPr>
      </p:pic>
      <p:sp>
        <p:nvSpPr>
          <p:cNvPr id="10" name="Slide Number Placeholder 9"/>
          <p:cNvSpPr>
            <a:spLocks noGrp="1"/>
          </p:cNvSpPr>
          <p:nvPr>
            <p:ph type="sldNum" sz="quarter" idx="12"/>
          </p:nvPr>
        </p:nvSpPr>
        <p:spPr/>
        <p:txBody>
          <a:bodyPr/>
          <a:lstStyle/>
          <a:p>
            <a:fld id="{40559E51-68F2-47B4-AE25-981F6705BCEA}" type="slidenum">
              <a:rPr lang="en-US" smtClean="0"/>
              <a:pPr/>
              <a:t>101</a:t>
            </a:fld>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09600"/>
          </a:xfrm>
        </p:spPr>
        <p:txBody>
          <a:bodyPr>
            <a:normAutofit fontScale="90000"/>
          </a:bodyPr>
          <a:lstStyle/>
          <a:p>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381000" y="381000"/>
            <a:ext cx="8458199" cy="6172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102</a:t>
            </a:fld>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2800" b="1" dirty="0" smtClean="0">
                <a:solidFill>
                  <a:srgbClr val="FF0000"/>
                </a:solidFill>
                <a:latin typeface="Times New Roman" pitchFamily="18" charset="0"/>
                <a:cs typeface="Times New Roman" pitchFamily="18" charset="0"/>
              </a:rPr>
              <a:t>Single-mode fibers-1</a:t>
            </a:r>
            <a:endParaRPr lang="en-US" sz="28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381000"/>
            <a:ext cx="8839200" cy="6248400"/>
          </a:xfrm>
        </p:spPr>
        <p:txBody>
          <a:bodyPr>
            <a:normAutofit/>
          </a:bodyPr>
          <a:lstStyle/>
          <a:p>
            <a:pPr algn="just"/>
            <a:endParaRPr lang="en-US" sz="2200" dirty="0" smtClean="0">
              <a:solidFill>
                <a:srgbClr val="0070C0"/>
              </a:solidFill>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The </a:t>
            </a:r>
            <a:r>
              <a:rPr lang="en-US" sz="2200" b="1" dirty="0" smtClean="0">
                <a:solidFill>
                  <a:srgbClr val="0070C0"/>
                </a:solidFill>
                <a:latin typeface="Times New Roman" pitchFamily="18" charset="0"/>
                <a:cs typeface="Times New Roman" pitchFamily="18" charset="0"/>
              </a:rPr>
              <a:t>advantage</a:t>
            </a:r>
            <a:r>
              <a:rPr lang="en-US" sz="2400" dirty="0" smtClean="0">
                <a:solidFill>
                  <a:srgbClr val="0070C0"/>
                </a:solidFill>
                <a:latin typeface="Times New Roman" pitchFamily="18" charset="0"/>
                <a:cs typeface="Times New Roman" pitchFamily="18" charset="0"/>
              </a:rPr>
              <a:t> of the propagation of a single mode within an optical fiber is that the </a:t>
            </a:r>
            <a:r>
              <a:rPr lang="en-US" sz="2400" dirty="0" smtClean="0">
                <a:solidFill>
                  <a:srgbClr val="FF0000"/>
                </a:solidFill>
                <a:latin typeface="Times New Roman" pitchFamily="18" charset="0"/>
                <a:cs typeface="Times New Roman" pitchFamily="18" charset="0"/>
              </a:rPr>
              <a:t>signal dispersion caused by the delay differences between different modes in a multimode fiber may be avoided.</a:t>
            </a:r>
          </a:p>
          <a:p>
            <a:pPr algn="just"/>
            <a:endParaRPr lang="en-US" sz="24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Multimode step index fibers do not lend themselves to the propagation of a single mode due to the difficulties of maintaining single-mode operation within the fiber when mode conversion (i.e. coupling) to other guided modes takes place at both input mismatches and fiber imperfections</a:t>
            </a:r>
            <a:r>
              <a:rPr lang="en-US" sz="2400" dirty="0" smtClean="0">
                <a:latin typeface="Times New Roman" pitchFamily="18" charset="0"/>
                <a:cs typeface="Times New Roman" pitchFamily="18" charset="0"/>
              </a:rPr>
              <a:t>. </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Hence, for the transmission of a single mode the fiber must be designed to allow propagation of only one mode, while all other modes are attenuated by leakage or absorption.</a:t>
            </a:r>
            <a:endParaRPr lang="en-US" sz="2400"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103</a:t>
            </a:fld>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1800" b="1" dirty="0" smtClean="0">
                <a:solidFill>
                  <a:srgbClr val="FF0000"/>
                </a:solidFill>
                <a:latin typeface="Times New Roman" pitchFamily="18" charset="0"/>
                <a:cs typeface="Times New Roman" pitchFamily="18" charset="0"/>
              </a:rPr>
              <a:t>Single-mode fibers-2</a:t>
            </a:r>
            <a:endParaRPr lang="en-US" sz="1800" dirty="0"/>
          </a:p>
        </p:txBody>
      </p:sp>
      <p:sp>
        <p:nvSpPr>
          <p:cNvPr id="3" name="Content Placeholder 2"/>
          <p:cNvSpPr>
            <a:spLocks noGrp="1"/>
          </p:cNvSpPr>
          <p:nvPr>
            <p:ph idx="1"/>
          </p:nvPr>
        </p:nvSpPr>
        <p:spPr>
          <a:xfrm>
            <a:off x="152400" y="304800"/>
            <a:ext cx="8839200" cy="6553200"/>
          </a:xfrm>
        </p:spPr>
        <p:txBody>
          <a:bodyPr>
            <a:normAutofit fontScale="92500" lnSpcReduction="20000"/>
          </a:bodyPr>
          <a:lstStyle/>
          <a:p>
            <a:pPr algn="just"/>
            <a:r>
              <a:rPr lang="en-US" sz="2400" dirty="0" smtClean="0">
                <a:solidFill>
                  <a:srgbClr val="FF0000"/>
                </a:solidFill>
                <a:latin typeface="Times New Roman" pitchFamily="18" charset="0"/>
                <a:cs typeface="Times New Roman" pitchFamily="18" charset="0"/>
              </a:rPr>
              <a:t>For single-mode operation, only the fundamental LP</a:t>
            </a:r>
            <a:r>
              <a:rPr lang="en-US" sz="1300" dirty="0" smtClean="0">
                <a:solidFill>
                  <a:srgbClr val="FF0000"/>
                </a:solidFill>
                <a:latin typeface="Times New Roman" pitchFamily="18" charset="0"/>
                <a:cs typeface="Times New Roman" pitchFamily="18" charset="0"/>
              </a:rPr>
              <a:t>01</a:t>
            </a:r>
            <a:r>
              <a:rPr lang="en-US" sz="2400" dirty="0" smtClean="0">
                <a:solidFill>
                  <a:srgbClr val="FF0000"/>
                </a:solidFill>
                <a:latin typeface="Times New Roman" pitchFamily="18" charset="0"/>
                <a:cs typeface="Times New Roman" pitchFamily="18" charset="0"/>
              </a:rPr>
              <a:t> mode can exist. </a:t>
            </a:r>
          </a:p>
          <a:p>
            <a:pPr algn="just"/>
            <a:endParaRPr lang="en-US" sz="12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Hence the limit of single-mode operation depends on the lower limit of guided propagation for the LP</a:t>
            </a:r>
            <a:r>
              <a:rPr lang="en-US" sz="1200" dirty="0" smtClean="0">
                <a:solidFill>
                  <a:srgbClr val="0070C0"/>
                </a:solidFill>
                <a:latin typeface="Times New Roman" pitchFamily="18" charset="0"/>
                <a:cs typeface="Times New Roman" pitchFamily="18" charset="0"/>
              </a:rPr>
              <a:t>11</a:t>
            </a:r>
            <a:r>
              <a:rPr lang="en-US" sz="2400" dirty="0" smtClean="0">
                <a:solidFill>
                  <a:srgbClr val="0070C0"/>
                </a:solidFill>
                <a:latin typeface="Times New Roman" pitchFamily="18" charset="0"/>
                <a:cs typeface="Times New Roman" pitchFamily="18" charset="0"/>
              </a:rPr>
              <a:t> mode. </a:t>
            </a:r>
          </a:p>
          <a:p>
            <a:pPr algn="just"/>
            <a:endParaRPr lang="en-US" sz="12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The cutoff normalized frequency for the LP</a:t>
            </a:r>
            <a:r>
              <a:rPr lang="en-US" sz="1300" dirty="0" smtClean="0">
                <a:solidFill>
                  <a:srgbClr val="00B050"/>
                </a:solidFill>
                <a:latin typeface="Times New Roman" pitchFamily="18" charset="0"/>
                <a:cs typeface="Times New Roman" pitchFamily="18" charset="0"/>
              </a:rPr>
              <a:t>11</a:t>
            </a:r>
            <a:r>
              <a:rPr lang="en-US" sz="2400" dirty="0" smtClean="0">
                <a:solidFill>
                  <a:srgbClr val="00B050"/>
                </a:solidFill>
                <a:latin typeface="Times New Roman" pitchFamily="18" charset="0"/>
                <a:cs typeface="Times New Roman" pitchFamily="18" charset="0"/>
              </a:rPr>
              <a:t> mode in step index fibers occurs at </a:t>
            </a:r>
            <a:r>
              <a:rPr lang="en-US" sz="2400" i="1" dirty="0" err="1" smtClean="0">
                <a:solidFill>
                  <a:srgbClr val="00B050"/>
                </a:solidFill>
                <a:latin typeface="Times New Roman" pitchFamily="18" charset="0"/>
                <a:cs typeface="Times New Roman" pitchFamily="18" charset="0"/>
              </a:rPr>
              <a:t>V</a:t>
            </a:r>
            <a:r>
              <a:rPr lang="en-US" sz="1700" i="1" dirty="0" err="1" smtClean="0">
                <a:solidFill>
                  <a:srgbClr val="00B050"/>
                </a:solidFill>
                <a:latin typeface="Times New Roman" pitchFamily="18" charset="0"/>
                <a:cs typeface="Times New Roman" pitchFamily="18" charset="0"/>
              </a:rPr>
              <a:t>c</a:t>
            </a:r>
            <a:r>
              <a:rPr lang="en-US" sz="2400" i="1" dirty="0" smtClean="0">
                <a:solidFill>
                  <a:srgbClr val="00B050"/>
                </a:solidFill>
                <a:latin typeface="Times New Roman" pitchFamily="18" charset="0"/>
                <a:cs typeface="Times New Roman" pitchFamily="18" charset="0"/>
              </a:rPr>
              <a:t> = 2.405.</a:t>
            </a:r>
          </a:p>
          <a:p>
            <a:pPr algn="just"/>
            <a:endParaRPr lang="en-US" sz="1200" i="1" dirty="0" smtClean="0">
              <a:latin typeface="Times New Roman" pitchFamily="18" charset="0"/>
              <a:cs typeface="Times New Roman" pitchFamily="18" charset="0"/>
            </a:endParaRPr>
          </a:p>
          <a:p>
            <a:pPr algn="just"/>
            <a:r>
              <a:rPr lang="en-US" sz="2400" i="1" dirty="0" smtClean="0">
                <a:solidFill>
                  <a:srgbClr val="0070C0"/>
                </a:solidFill>
                <a:latin typeface="Times New Roman" pitchFamily="18" charset="0"/>
                <a:cs typeface="Times New Roman" pitchFamily="18" charset="0"/>
              </a:rPr>
              <a:t>Thus </a:t>
            </a:r>
            <a:r>
              <a:rPr lang="en-US" sz="2400" dirty="0" smtClean="0">
                <a:solidFill>
                  <a:srgbClr val="0070C0"/>
                </a:solidFill>
                <a:latin typeface="Times New Roman" pitchFamily="18" charset="0"/>
                <a:cs typeface="Times New Roman" pitchFamily="18" charset="0"/>
              </a:rPr>
              <a:t>single-mode propagation of the LP</a:t>
            </a:r>
            <a:r>
              <a:rPr lang="en-US" sz="1200" dirty="0" smtClean="0">
                <a:solidFill>
                  <a:srgbClr val="0070C0"/>
                </a:solidFill>
                <a:latin typeface="Times New Roman" pitchFamily="18" charset="0"/>
                <a:cs typeface="Times New Roman" pitchFamily="18" charset="0"/>
              </a:rPr>
              <a:t>01</a:t>
            </a:r>
            <a:r>
              <a:rPr lang="en-US" sz="2400" dirty="0" smtClean="0">
                <a:solidFill>
                  <a:srgbClr val="0070C0"/>
                </a:solidFill>
                <a:latin typeface="Times New Roman" pitchFamily="18" charset="0"/>
                <a:cs typeface="Times New Roman" pitchFamily="18" charset="0"/>
              </a:rPr>
              <a:t> mode in step index fibers is possible over the range:</a:t>
            </a:r>
          </a:p>
          <a:p>
            <a:pPr algn="ctr">
              <a:buNone/>
            </a:pPr>
            <a:r>
              <a:rPr lang="en-US" sz="2200" dirty="0" smtClean="0">
                <a:solidFill>
                  <a:srgbClr val="0070C0"/>
                </a:solidFill>
                <a:latin typeface="Times New Roman" pitchFamily="18" charset="0"/>
                <a:cs typeface="Times New Roman" pitchFamily="18" charset="0"/>
              </a:rPr>
              <a:t>0 ≤ </a:t>
            </a:r>
            <a:r>
              <a:rPr lang="en-US" sz="2200" i="1" dirty="0" smtClean="0">
                <a:solidFill>
                  <a:srgbClr val="0070C0"/>
                </a:solidFill>
                <a:latin typeface="Times New Roman" pitchFamily="18" charset="0"/>
                <a:cs typeface="Times New Roman" pitchFamily="18" charset="0"/>
              </a:rPr>
              <a:t>V &lt; 2.405  …..(2.96)</a:t>
            </a:r>
          </a:p>
          <a:p>
            <a:pPr algn="ctr">
              <a:buNone/>
            </a:pPr>
            <a:endParaRPr lang="en-US" sz="1300" i="1" dirty="0" smtClean="0">
              <a:latin typeface="Times New Roman" pitchFamily="18" charset="0"/>
              <a:cs typeface="Times New Roman" pitchFamily="18" charset="0"/>
            </a:endParaRPr>
          </a:p>
          <a:p>
            <a:pPr algn="just">
              <a:lnSpc>
                <a:spcPct val="120000"/>
              </a:lnSpc>
              <a:spcBef>
                <a:spcPts val="600"/>
              </a:spcBef>
            </a:pPr>
            <a:r>
              <a:rPr lang="en-US" sz="2400" dirty="0" smtClean="0">
                <a:solidFill>
                  <a:srgbClr val="00B050"/>
                </a:solidFill>
                <a:latin typeface="Times New Roman" pitchFamily="18" charset="0"/>
                <a:cs typeface="Times New Roman" pitchFamily="18" charset="0"/>
              </a:rPr>
              <a:t>as there is no cutoff for the fundamental mode. It must be noted that there are in fact </a:t>
            </a:r>
            <a:r>
              <a:rPr lang="en-US" sz="2400" dirty="0" smtClean="0">
                <a:solidFill>
                  <a:srgbClr val="FF0000"/>
                </a:solidFill>
                <a:latin typeface="Times New Roman" pitchFamily="18" charset="0"/>
                <a:cs typeface="Times New Roman" pitchFamily="18" charset="0"/>
              </a:rPr>
              <a:t>two modes with orthogonal polarization </a:t>
            </a:r>
            <a:r>
              <a:rPr lang="en-US" sz="2400" dirty="0" smtClean="0">
                <a:solidFill>
                  <a:srgbClr val="00B050"/>
                </a:solidFill>
                <a:latin typeface="Times New Roman" pitchFamily="18" charset="0"/>
                <a:cs typeface="Times New Roman" pitchFamily="18" charset="0"/>
              </a:rPr>
              <a:t>over this range, and the term </a:t>
            </a:r>
            <a:r>
              <a:rPr lang="en-US" sz="2400" dirty="0" smtClean="0">
                <a:solidFill>
                  <a:srgbClr val="FF0000"/>
                </a:solidFill>
                <a:latin typeface="Times New Roman" pitchFamily="18" charset="0"/>
                <a:cs typeface="Times New Roman" pitchFamily="18" charset="0"/>
              </a:rPr>
              <a:t>single-mode applies </a:t>
            </a:r>
            <a:r>
              <a:rPr lang="en-US" sz="2400" dirty="0" smtClean="0">
                <a:solidFill>
                  <a:srgbClr val="00B050"/>
                </a:solidFill>
                <a:latin typeface="Times New Roman" pitchFamily="18" charset="0"/>
                <a:cs typeface="Times New Roman" pitchFamily="18" charset="0"/>
              </a:rPr>
              <a:t>to propagation of light of </a:t>
            </a:r>
            <a:r>
              <a:rPr lang="en-US" sz="2400" dirty="0" smtClean="0">
                <a:solidFill>
                  <a:srgbClr val="FF0000"/>
                </a:solidFill>
                <a:latin typeface="Times New Roman" pitchFamily="18" charset="0"/>
                <a:cs typeface="Times New Roman" pitchFamily="18" charset="0"/>
              </a:rPr>
              <a:t>a particular polarization. </a:t>
            </a:r>
          </a:p>
          <a:p>
            <a:pPr algn="just">
              <a:lnSpc>
                <a:spcPct val="120000"/>
              </a:lnSpc>
              <a:spcBef>
                <a:spcPts val="600"/>
              </a:spcBef>
            </a:pPr>
            <a:endParaRPr lang="en-US" sz="1300" dirty="0" smtClean="0">
              <a:latin typeface="Times New Roman" pitchFamily="18" charset="0"/>
              <a:cs typeface="Times New Roman" pitchFamily="18" charset="0"/>
            </a:endParaRPr>
          </a:p>
          <a:p>
            <a:pPr algn="just">
              <a:lnSpc>
                <a:spcPct val="120000"/>
              </a:lnSpc>
              <a:spcBef>
                <a:spcPts val="600"/>
              </a:spcBef>
            </a:pPr>
            <a:r>
              <a:rPr lang="en-US" sz="2300" dirty="0" smtClean="0">
                <a:solidFill>
                  <a:srgbClr val="0070C0"/>
                </a:solidFill>
                <a:latin typeface="Times New Roman" pitchFamily="18" charset="0"/>
                <a:cs typeface="Times New Roman" pitchFamily="18" charset="0"/>
              </a:rPr>
              <a:t>Also, it is apparent that the normalized frequency for the fiber may be adjusted to </a:t>
            </a:r>
            <a:r>
              <a:rPr lang="en-US" sz="2300" dirty="0" smtClean="0">
                <a:solidFill>
                  <a:srgbClr val="FF0000"/>
                </a:solidFill>
                <a:latin typeface="Times New Roman" pitchFamily="18" charset="0"/>
                <a:cs typeface="Times New Roman" pitchFamily="18" charset="0"/>
              </a:rPr>
              <a:t>within the range </a:t>
            </a:r>
            <a:r>
              <a:rPr lang="en-US" sz="2300" dirty="0" smtClean="0">
                <a:solidFill>
                  <a:srgbClr val="0070C0"/>
                </a:solidFill>
                <a:latin typeface="Times New Roman" pitchFamily="18" charset="0"/>
                <a:cs typeface="Times New Roman" pitchFamily="18" charset="0"/>
              </a:rPr>
              <a:t>given in Eq. (2.96) by </a:t>
            </a:r>
            <a:r>
              <a:rPr lang="en-US" sz="2300" dirty="0" smtClean="0">
                <a:solidFill>
                  <a:srgbClr val="FF0000"/>
                </a:solidFill>
                <a:latin typeface="Times New Roman" pitchFamily="18" charset="0"/>
                <a:cs typeface="Times New Roman" pitchFamily="18" charset="0"/>
              </a:rPr>
              <a:t>reduction of the core radius, and possibly the relative refractive index difference </a:t>
            </a:r>
            <a:r>
              <a:rPr lang="en-US" sz="2300" dirty="0" smtClean="0">
                <a:solidFill>
                  <a:srgbClr val="0070C0"/>
                </a:solidFill>
                <a:latin typeface="Times New Roman" pitchFamily="18" charset="0"/>
                <a:cs typeface="Times New Roman" pitchFamily="18" charset="0"/>
              </a:rPr>
              <a:t>following Eq. (2.70),which, for single-mode fibers, is usually less than 1%.</a:t>
            </a:r>
            <a:endParaRPr lang="en-US" sz="2300"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104</a:t>
            </a:fld>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152400"/>
          </a:xfrm>
        </p:spPr>
        <p:txBody>
          <a:bodyPr>
            <a:normAutofit fontScale="90000"/>
          </a:bodyPr>
          <a:lstStyle/>
          <a:p>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304800" y="0"/>
            <a:ext cx="8610600" cy="184785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304800" y="1981200"/>
            <a:ext cx="8610600" cy="4648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105</a:t>
            </a:fld>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5715000"/>
          </a:xfrm>
        </p:spPr>
        <p:txBody>
          <a:bodyPr>
            <a:normAutofit lnSpcReduction="10000"/>
          </a:bodyPr>
          <a:lstStyle/>
          <a:p>
            <a:pPr algn="ctr"/>
            <a:r>
              <a:rPr lang="en-US" sz="1200" b="1" u="sng" dirty="0" smtClean="0">
                <a:solidFill>
                  <a:srgbClr val="FF0000"/>
                </a:solidFill>
                <a:latin typeface="Times New Roman" pitchFamily="18" charset="0"/>
                <a:cs typeface="Times New Roman" pitchFamily="18" charset="0"/>
              </a:rPr>
              <a:t>Single-mode fibers-3</a:t>
            </a:r>
          </a:p>
          <a:p>
            <a:pPr algn="just"/>
            <a:r>
              <a:rPr lang="en-US" sz="2000" dirty="0" smtClean="0">
                <a:solidFill>
                  <a:srgbClr val="0070C0"/>
                </a:solidFill>
                <a:latin typeface="Times New Roman" pitchFamily="18" charset="0"/>
                <a:cs typeface="Times New Roman" pitchFamily="18" charset="0"/>
              </a:rPr>
              <a:t> It is clear from Example 2.6 that in order to obtain single-mode operation with a maximum </a:t>
            </a:r>
            <a:r>
              <a:rPr lang="en-US" sz="2000" i="1" dirty="0" smtClean="0">
                <a:solidFill>
                  <a:srgbClr val="0070C0"/>
                </a:solidFill>
                <a:latin typeface="Times New Roman" pitchFamily="18" charset="0"/>
                <a:cs typeface="Times New Roman" pitchFamily="18" charset="0"/>
              </a:rPr>
              <a:t>V number of 2.4, the single-mode fiber must have a much </a:t>
            </a:r>
            <a:r>
              <a:rPr lang="en-US" sz="2000" i="1" dirty="0" smtClean="0">
                <a:solidFill>
                  <a:srgbClr val="FF0000"/>
                </a:solidFill>
                <a:latin typeface="Times New Roman" pitchFamily="18" charset="0"/>
                <a:cs typeface="Times New Roman" pitchFamily="18" charset="0"/>
              </a:rPr>
              <a:t>smaller core diameter</a:t>
            </a:r>
            <a:r>
              <a:rPr lang="en-US" sz="2000" i="1" dirty="0" smtClean="0">
                <a:solidFill>
                  <a:srgbClr val="0070C0"/>
                </a:solidFill>
                <a:latin typeface="Times New Roman" pitchFamily="18" charset="0"/>
                <a:cs typeface="Times New Roman" pitchFamily="18" charset="0"/>
              </a:rPr>
              <a:t> than </a:t>
            </a:r>
            <a:r>
              <a:rPr lang="en-US" sz="2000" dirty="0" smtClean="0">
                <a:solidFill>
                  <a:srgbClr val="0070C0"/>
                </a:solidFill>
                <a:latin typeface="Times New Roman" pitchFamily="18" charset="0"/>
                <a:cs typeface="Times New Roman" pitchFamily="18" charset="0"/>
              </a:rPr>
              <a:t>the equivalent multimode step index fiber (</a:t>
            </a:r>
            <a:r>
              <a:rPr lang="en-US" sz="1600" dirty="0" smtClean="0">
                <a:solidFill>
                  <a:srgbClr val="0070C0"/>
                </a:solidFill>
                <a:latin typeface="Times New Roman" pitchFamily="18" charset="0"/>
                <a:cs typeface="Times New Roman" pitchFamily="18" charset="0"/>
              </a:rPr>
              <a:t>in this case by a factor of </a:t>
            </a:r>
            <a:r>
              <a:rPr lang="en-US" sz="1600" dirty="0" smtClean="0">
                <a:solidFill>
                  <a:srgbClr val="FF0000"/>
                </a:solidFill>
                <a:latin typeface="Times New Roman" pitchFamily="18" charset="0"/>
                <a:cs typeface="Times New Roman" pitchFamily="18" charset="0"/>
              </a:rPr>
              <a:t>32</a:t>
            </a:r>
            <a:r>
              <a:rPr lang="en-US" sz="1600" dirty="0" smtClean="0">
                <a:solidFill>
                  <a:srgbClr val="0070C0"/>
                </a:solidFill>
                <a:latin typeface="Times New Roman" pitchFamily="18" charset="0"/>
                <a:cs typeface="Times New Roman" pitchFamily="18" charset="0"/>
              </a:rPr>
              <a:t>). </a:t>
            </a:r>
          </a:p>
          <a:p>
            <a:pPr algn="just"/>
            <a:endParaRPr lang="en-US" sz="12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However, it is possible to achieve single-mode operation with a </a:t>
            </a:r>
            <a:r>
              <a:rPr lang="en-US" sz="2000" dirty="0" smtClean="0">
                <a:solidFill>
                  <a:srgbClr val="FF0000"/>
                </a:solidFill>
                <a:latin typeface="Times New Roman" pitchFamily="18" charset="0"/>
                <a:cs typeface="Times New Roman" pitchFamily="18" charset="0"/>
              </a:rPr>
              <a:t>slightly larger core diameter</a:t>
            </a:r>
            <a:r>
              <a:rPr lang="en-US" sz="2000" dirty="0" smtClean="0">
                <a:solidFill>
                  <a:srgbClr val="00B050"/>
                </a:solidFill>
                <a:latin typeface="Times New Roman" pitchFamily="18" charset="0"/>
                <a:cs typeface="Times New Roman" pitchFamily="18" charset="0"/>
              </a:rPr>
              <a:t>, albeit still much less than the diameter of multimode step index fiber, by </a:t>
            </a:r>
            <a:r>
              <a:rPr lang="en-US" sz="2000" dirty="0" smtClean="0">
                <a:solidFill>
                  <a:srgbClr val="FF0000"/>
                </a:solidFill>
                <a:latin typeface="Times New Roman" pitchFamily="18" charset="0"/>
                <a:cs typeface="Times New Roman" pitchFamily="18" charset="0"/>
              </a:rPr>
              <a:t>reducing the relative refractive index difference </a:t>
            </a:r>
            <a:r>
              <a:rPr lang="en-US" sz="2000" dirty="0" smtClean="0">
                <a:solidFill>
                  <a:srgbClr val="00B050"/>
                </a:solidFill>
                <a:latin typeface="Times New Roman" pitchFamily="18" charset="0"/>
                <a:cs typeface="Times New Roman" pitchFamily="18" charset="0"/>
              </a:rPr>
              <a:t>of the fiber.</a:t>
            </a:r>
          </a:p>
          <a:p>
            <a:pPr algn="just"/>
            <a:endParaRPr lang="en-US" sz="1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Both these factors create difficulties with single-mode fibers. </a:t>
            </a:r>
          </a:p>
          <a:p>
            <a:pPr algn="just"/>
            <a:endParaRPr lang="en-US" sz="100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The </a:t>
            </a:r>
            <a:r>
              <a:rPr lang="en-US" sz="2000" dirty="0" smtClean="0">
                <a:solidFill>
                  <a:srgbClr val="FF0000"/>
                </a:solidFill>
                <a:latin typeface="Times New Roman" pitchFamily="18" charset="0"/>
                <a:cs typeface="Times New Roman" pitchFamily="18" charset="0"/>
              </a:rPr>
              <a:t>small core diameters pose problems with launching light into the fiber </a:t>
            </a:r>
            <a:r>
              <a:rPr lang="en-US" sz="2000" dirty="0" smtClean="0">
                <a:solidFill>
                  <a:srgbClr val="0070C0"/>
                </a:solidFill>
                <a:latin typeface="Times New Roman" pitchFamily="18" charset="0"/>
                <a:cs typeface="Times New Roman" pitchFamily="18" charset="0"/>
              </a:rPr>
              <a:t>and with field jointing, and the </a:t>
            </a:r>
            <a:r>
              <a:rPr lang="en-US" sz="2000" b="1" dirty="0" smtClean="0">
                <a:solidFill>
                  <a:srgbClr val="00B050"/>
                </a:solidFill>
                <a:latin typeface="Times New Roman" pitchFamily="18" charset="0"/>
                <a:cs typeface="Times New Roman" pitchFamily="18" charset="0"/>
              </a:rPr>
              <a:t>reduced relative refractive index difference presents difficulties in the fiber fabrication process.</a:t>
            </a:r>
          </a:p>
          <a:p>
            <a:pPr algn="just"/>
            <a:endParaRPr lang="en-US" sz="1200" dirty="0" smtClean="0">
              <a:latin typeface="Times New Roman" pitchFamily="18" charset="0"/>
              <a:cs typeface="Times New Roman" pitchFamily="18" charset="0"/>
            </a:endParaRPr>
          </a:p>
          <a:p>
            <a:pPr algn="just"/>
            <a:r>
              <a:rPr lang="en-US" sz="2000" dirty="0" smtClean="0">
                <a:solidFill>
                  <a:srgbClr val="FF0000"/>
                </a:solidFill>
                <a:latin typeface="Times New Roman" pitchFamily="18" charset="0"/>
                <a:cs typeface="Times New Roman" pitchFamily="18" charset="0"/>
              </a:rPr>
              <a:t>Graded index fibers may also be designed for single-mode operation </a:t>
            </a:r>
            <a:r>
              <a:rPr lang="en-US" sz="2000" dirty="0" smtClean="0">
                <a:solidFill>
                  <a:srgbClr val="00B050"/>
                </a:solidFill>
                <a:latin typeface="Times New Roman" pitchFamily="18" charset="0"/>
                <a:cs typeface="Times New Roman" pitchFamily="18" charset="0"/>
              </a:rPr>
              <a:t>and some specialist fiber designs do adopt such non step index profiles. </a:t>
            </a:r>
          </a:p>
          <a:p>
            <a:pPr algn="just"/>
            <a:endParaRPr lang="en-US" sz="120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However, it may be shown that the cutoff value of normalized frequency </a:t>
            </a:r>
            <a:r>
              <a:rPr lang="en-US" sz="2000" i="1" dirty="0" err="1" smtClean="0">
                <a:solidFill>
                  <a:srgbClr val="0070C0"/>
                </a:solidFill>
                <a:latin typeface="Times New Roman" pitchFamily="18" charset="0"/>
                <a:cs typeface="Times New Roman" pitchFamily="18" charset="0"/>
              </a:rPr>
              <a:t>V</a:t>
            </a:r>
            <a:r>
              <a:rPr lang="en-US" sz="1400" i="1" dirty="0" err="1" smtClean="0">
                <a:solidFill>
                  <a:srgbClr val="0070C0"/>
                </a:solidFill>
                <a:latin typeface="Times New Roman" pitchFamily="18" charset="0"/>
                <a:cs typeface="Times New Roman" pitchFamily="18" charset="0"/>
              </a:rPr>
              <a:t>c</a:t>
            </a:r>
            <a:r>
              <a:rPr lang="en-US" sz="2000" i="1" dirty="0" smtClean="0">
                <a:solidFill>
                  <a:srgbClr val="0070C0"/>
                </a:solidFill>
                <a:latin typeface="Times New Roman" pitchFamily="18" charset="0"/>
                <a:cs typeface="Times New Roman" pitchFamily="18" charset="0"/>
              </a:rPr>
              <a:t> to </a:t>
            </a:r>
            <a:r>
              <a:rPr lang="en-US" sz="2000" i="1" dirty="0" smtClean="0">
                <a:solidFill>
                  <a:srgbClr val="FF0000"/>
                </a:solidFill>
                <a:latin typeface="Times New Roman" pitchFamily="18" charset="0"/>
                <a:cs typeface="Times New Roman" pitchFamily="18" charset="0"/>
              </a:rPr>
              <a:t>support a single mode </a:t>
            </a:r>
            <a:r>
              <a:rPr lang="en-US" sz="2000" dirty="0" smtClean="0">
                <a:solidFill>
                  <a:srgbClr val="FF0000"/>
                </a:solidFill>
                <a:latin typeface="Times New Roman" pitchFamily="18" charset="0"/>
                <a:cs typeface="Times New Roman" pitchFamily="18" charset="0"/>
              </a:rPr>
              <a:t>in a graded index fiber </a:t>
            </a:r>
            <a:r>
              <a:rPr lang="en-US" sz="2000" dirty="0" smtClean="0">
                <a:solidFill>
                  <a:srgbClr val="0070C0"/>
                </a:solidFill>
                <a:latin typeface="Times New Roman" pitchFamily="18" charset="0"/>
                <a:cs typeface="Times New Roman" pitchFamily="18" charset="0"/>
              </a:rPr>
              <a:t>is given by:</a:t>
            </a:r>
            <a:endParaRPr lang="en-US" sz="2000" dirty="0">
              <a:solidFill>
                <a:srgbClr val="0070C0"/>
              </a:solidFill>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2"/>
          <a:srcRect/>
          <a:stretch>
            <a:fillRect/>
          </a:stretch>
        </p:blipFill>
        <p:spPr bwMode="auto">
          <a:xfrm>
            <a:off x="228600" y="5867400"/>
            <a:ext cx="8915400" cy="990601"/>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106</a:t>
            </a:fld>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152400"/>
          </a:xfrm>
        </p:spPr>
        <p:txBody>
          <a:bodyPr>
            <a:normAutofit fontScale="90000"/>
          </a:bodyPr>
          <a:lstStyle/>
          <a:p>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457200" y="381000"/>
            <a:ext cx="8382000" cy="6172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107</a:t>
            </a:fld>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2400" dirty="0" smtClean="0">
                <a:solidFill>
                  <a:srgbClr val="FF0000"/>
                </a:solidFill>
                <a:latin typeface="Times New Roman" pitchFamily="18" charset="0"/>
                <a:cs typeface="Times New Roman" pitchFamily="18" charset="0"/>
              </a:rPr>
              <a:t>Cutoff wavelength-1  </a:t>
            </a:r>
            <a:endParaRPr lang="en-US" sz="24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457200"/>
            <a:ext cx="8839200" cy="6172200"/>
          </a:xfrm>
        </p:spPr>
        <p:txBody>
          <a:bodyPr>
            <a:normAutofit/>
          </a:bodyPr>
          <a:lstStyle/>
          <a:p>
            <a:pPr algn="just"/>
            <a:r>
              <a:rPr lang="en-US" sz="2200" dirty="0" smtClean="0">
                <a:solidFill>
                  <a:srgbClr val="00B050"/>
                </a:solidFill>
                <a:latin typeface="Times New Roman" pitchFamily="18" charset="0"/>
                <a:cs typeface="Times New Roman" pitchFamily="18" charset="0"/>
              </a:rPr>
              <a:t>It may be noted by rearrangement of Eq.                that single-mode operation only occurs above a theoretical cutoff wavelength </a:t>
            </a:r>
            <a:r>
              <a:rPr lang="en-US" sz="2200" dirty="0" err="1" smtClean="0">
                <a:solidFill>
                  <a:srgbClr val="00B050"/>
                </a:solidFill>
                <a:latin typeface="Times New Roman" pitchFamily="18" charset="0"/>
                <a:cs typeface="Times New Roman" pitchFamily="18" charset="0"/>
              </a:rPr>
              <a:t>λ</a:t>
            </a:r>
            <a:r>
              <a:rPr lang="en-US" sz="1600" dirty="0" err="1" smtClean="0">
                <a:solidFill>
                  <a:srgbClr val="00B050"/>
                </a:solidFill>
                <a:latin typeface="Times New Roman" pitchFamily="18" charset="0"/>
                <a:cs typeface="Times New Roman" pitchFamily="18" charset="0"/>
              </a:rPr>
              <a:t>c</a:t>
            </a:r>
            <a:r>
              <a:rPr lang="en-US" sz="2200" dirty="0" smtClean="0">
                <a:solidFill>
                  <a:srgbClr val="00B050"/>
                </a:solidFill>
                <a:latin typeface="Times New Roman" pitchFamily="18" charset="0"/>
                <a:cs typeface="Times New Roman" pitchFamily="18" charset="0"/>
              </a:rPr>
              <a:t> given by:</a:t>
            </a: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Where </a:t>
            </a:r>
            <a:r>
              <a:rPr lang="en-US" sz="2200" i="1" dirty="0" err="1" smtClean="0">
                <a:solidFill>
                  <a:srgbClr val="FF0000"/>
                </a:solidFill>
                <a:latin typeface="Times New Roman" pitchFamily="18" charset="0"/>
                <a:cs typeface="Times New Roman" pitchFamily="18" charset="0"/>
              </a:rPr>
              <a:t>Vc</a:t>
            </a:r>
            <a:r>
              <a:rPr lang="en-US" sz="2200" i="1" dirty="0" smtClean="0">
                <a:solidFill>
                  <a:srgbClr val="FF0000"/>
                </a:solidFill>
                <a:latin typeface="Times New Roman" pitchFamily="18" charset="0"/>
                <a:cs typeface="Times New Roman" pitchFamily="18" charset="0"/>
              </a:rPr>
              <a:t> is the cutoff normalized frequency. </a:t>
            </a:r>
          </a:p>
          <a:p>
            <a:pPr algn="just"/>
            <a:r>
              <a:rPr lang="en-US" sz="2200" i="1" dirty="0" smtClean="0">
                <a:solidFill>
                  <a:srgbClr val="0070C0"/>
                </a:solidFill>
                <a:latin typeface="Times New Roman" pitchFamily="18" charset="0"/>
                <a:cs typeface="Times New Roman" pitchFamily="18" charset="0"/>
              </a:rPr>
              <a:t>Hence </a:t>
            </a:r>
            <a:r>
              <a:rPr lang="en-US" sz="2200" i="1" dirty="0" err="1" smtClean="0">
                <a:solidFill>
                  <a:srgbClr val="0070C0"/>
                </a:solidFill>
                <a:latin typeface="Times New Roman" pitchFamily="18" charset="0"/>
                <a:cs typeface="Times New Roman" pitchFamily="18" charset="0"/>
              </a:rPr>
              <a:t>λc</a:t>
            </a:r>
            <a:r>
              <a:rPr lang="en-US" sz="2200" i="1" dirty="0" smtClean="0">
                <a:solidFill>
                  <a:srgbClr val="0070C0"/>
                </a:solidFill>
                <a:latin typeface="Times New Roman" pitchFamily="18" charset="0"/>
                <a:cs typeface="Times New Roman" pitchFamily="18" charset="0"/>
              </a:rPr>
              <a:t> is the wavelength above which a </a:t>
            </a:r>
            <a:r>
              <a:rPr lang="en-US" sz="2200" dirty="0" smtClean="0">
                <a:solidFill>
                  <a:srgbClr val="0070C0"/>
                </a:solidFill>
                <a:latin typeface="Times New Roman" pitchFamily="18" charset="0"/>
                <a:cs typeface="Times New Roman" pitchFamily="18" charset="0"/>
              </a:rPr>
              <a:t>particular fiber becomes single-</a:t>
            </a:r>
            <a:r>
              <a:rPr lang="en-US" sz="2200" dirty="0" err="1" smtClean="0">
                <a:solidFill>
                  <a:srgbClr val="0070C0"/>
                </a:solidFill>
                <a:latin typeface="Times New Roman" pitchFamily="18" charset="0"/>
                <a:cs typeface="Times New Roman" pitchFamily="18" charset="0"/>
              </a:rPr>
              <a:t>moded</a:t>
            </a:r>
            <a:r>
              <a:rPr lang="en-US" sz="2200" dirty="0" smtClean="0">
                <a:solidFill>
                  <a:srgbClr val="0070C0"/>
                </a:solidFill>
                <a:latin typeface="Times New Roman" pitchFamily="18" charset="0"/>
                <a:cs typeface="Times New Roman" pitchFamily="18" charset="0"/>
              </a:rPr>
              <a:t>.</a:t>
            </a:r>
          </a:p>
          <a:p>
            <a:pPr algn="just"/>
            <a:endParaRPr lang="en-US" sz="22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Dividing Eq.                       by Eq.                         for the same fiber we obtain the inverse relationship:</a:t>
            </a:r>
          </a:p>
          <a:p>
            <a:endParaRPr lang="en-US" sz="2200" dirty="0" smtClean="0">
              <a:latin typeface="Times New Roman" pitchFamily="18" charset="0"/>
              <a:cs typeface="Times New Roman" pitchFamily="18" charset="0"/>
            </a:endParaRPr>
          </a:p>
          <a:p>
            <a:endParaRPr lang="en-US" sz="2100" dirty="0" smtClean="0">
              <a:latin typeface="Times New Roman" pitchFamily="18" charset="0"/>
              <a:cs typeface="Times New Roman" pitchFamily="18" charset="0"/>
            </a:endParaRPr>
          </a:p>
          <a:p>
            <a:r>
              <a:rPr lang="en-US" sz="2100" dirty="0" smtClean="0">
                <a:solidFill>
                  <a:srgbClr val="FF0000"/>
                </a:solidFill>
                <a:latin typeface="Times New Roman" pitchFamily="18" charset="0"/>
                <a:cs typeface="Times New Roman" pitchFamily="18" charset="0"/>
              </a:rPr>
              <a:t>Thus for step index fiber where </a:t>
            </a:r>
            <a:r>
              <a:rPr lang="en-US" sz="2100" i="1" dirty="0" err="1" smtClean="0">
                <a:solidFill>
                  <a:srgbClr val="FF0000"/>
                </a:solidFill>
                <a:latin typeface="Times New Roman" pitchFamily="18" charset="0"/>
                <a:cs typeface="Times New Roman" pitchFamily="18" charset="0"/>
              </a:rPr>
              <a:t>V</a:t>
            </a:r>
            <a:r>
              <a:rPr lang="en-US" sz="1600" i="1" dirty="0" err="1" smtClean="0">
                <a:solidFill>
                  <a:srgbClr val="FF0000"/>
                </a:solidFill>
                <a:latin typeface="Times New Roman" pitchFamily="18" charset="0"/>
                <a:cs typeface="Times New Roman" pitchFamily="18" charset="0"/>
              </a:rPr>
              <a:t>c</a:t>
            </a:r>
            <a:r>
              <a:rPr lang="en-US" sz="2100" i="1" dirty="0" smtClean="0">
                <a:solidFill>
                  <a:srgbClr val="FF0000"/>
                </a:solidFill>
                <a:latin typeface="Times New Roman" pitchFamily="18" charset="0"/>
                <a:cs typeface="Times New Roman" pitchFamily="18" charset="0"/>
              </a:rPr>
              <a:t> = 2.405, the cutoff wavelength is given by</a:t>
            </a:r>
          </a:p>
          <a:p>
            <a:endParaRPr lang="en-US" sz="2100" dirty="0">
              <a:latin typeface="Times New Roman" pitchFamily="18" charset="0"/>
              <a:cs typeface="Times New Roman" pitchFamily="18" charset="0"/>
            </a:endParaRPr>
          </a:p>
        </p:txBody>
      </p:sp>
      <p:pic>
        <p:nvPicPr>
          <p:cNvPr id="9219" name="Picture 3"/>
          <p:cNvPicPr>
            <a:picLocks noChangeAspect="1" noChangeArrowheads="1"/>
          </p:cNvPicPr>
          <p:nvPr/>
        </p:nvPicPr>
        <p:blipFill>
          <a:blip r:embed="rId2"/>
          <a:srcRect/>
          <a:stretch>
            <a:fillRect/>
          </a:stretch>
        </p:blipFill>
        <p:spPr bwMode="auto">
          <a:xfrm>
            <a:off x="5410200" y="533400"/>
            <a:ext cx="1524000" cy="381001"/>
          </a:xfrm>
          <a:prstGeom prst="rect">
            <a:avLst/>
          </a:prstGeom>
          <a:noFill/>
          <a:ln w="9525">
            <a:noFill/>
            <a:miter lim="800000"/>
            <a:headEnd/>
            <a:tailEnd/>
          </a:ln>
          <a:effectLst/>
        </p:spPr>
      </p:pic>
      <p:pic>
        <p:nvPicPr>
          <p:cNvPr id="9220" name="Picture 4"/>
          <p:cNvPicPr>
            <a:picLocks noChangeAspect="1" noChangeArrowheads="1"/>
          </p:cNvPicPr>
          <p:nvPr/>
        </p:nvPicPr>
        <p:blipFill>
          <a:blip r:embed="rId3"/>
          <a:srcRect/>
          <a:stretch>
            <a:fillRect/>
          </a:stretch>
        </p:blipFill>
        <p:spPr bwMode="auto">
          <a:xfrm>
            <a:off x="4800600" y="3581400"/>
            <a:ext cx="1447800" cy="457200"/>
          </a:xfrm>
          <a:prstGeom prst="rect">
            <a:avLst/>
          </a:prstGeom>
          <a:noFill/>
          <a:ln w="9525">
            <a:noFill/>
            <a:miter lim="800000"/>
            <a:headEnd/>
            <a:tailEnd/>
          </a:ln>
          <a:effectLst/>
        </p:spPr>
      </p:pic>
      <p:pic>
        <p:nvPicPr>
          <p:cNvPr id="9221" name="Picture 5"/>
          <p:cNvPicPr>
            <a:picLocks noChangeAspect="1" noChangeArrowheads="1"/>
          </p:cNvPicPr>
          <p:nvPr/>
        </p:nvPicPr>
        <p:blipFill>
          <a:blip r:embed="rId4"/>
          <a:srcRect/>
          <a:stretch>
            <a:fillRect/>
          </a:stretch>
        </p:blipFill>
        <p:spPr bwMode="auto">
          <a:xfrm>
            <a:off x="3200400" y="1295400"/>
            <a:ext cx="1524000" cy="685800"/>
          </a:xfrm>
          <a:prstGeom prst="rect">
            <a:avLst/>
          </a:prstGeom>
          <a:noFill/>
          <a:ln w="9525">
            <a:noFill/>
            <a:miter lim="800000"/>
            <a:headEnd/>
            <a:tailEnd/>
          </a:ln>
          <a:effectLst/>
        </p:spPr>
      </p:pic>
      <p:pic>
        <p:nvPicPr>
          <p:cNvPr id="8" name="Picture 5"/>
          <p:cNvPicPr>
            <a:picLocks noChangeAspect="1" noChangeArrowheads="1"/>
          </p:cNvPicPr>
          <p:nvPr/>
        </p:nvPicPr>
        <p:blipFill>
          <a:blip r:embed="rId4"/>
          <a:srcRect/>
          <a:stretch>
            <a:fillRect/>
          </a:stretch>
        </p:blipFill>
        <p:spPr bwMode="auto">
          <a:xfrm>
            <a:off x="2209800" y="3505200"/>
            <a:ext cx="1428750" cy="476250"/>
          </a:xfrm>
          <a:prstGeom prst="rect">
            <a:avLst/>
          </a:prstGeom>
          <a:noFill/>
          <a:ln w="9525">
            <a:noFill/>
            <a:miter lim="800000"/>
            <a:headEnd/>
            <a:tailEnd/>
          </a:ln>
          <a:effectLst/>
        </p:spPr>
      </p:pic>
      <p:pic>
        <p:nvPicPr>
          <p:cNvPr id="9222" name="Picture 6"/>
          <p:cNvPicPr>
            <a:picLocks noChangeAspect="1" noChangeArrowheads="1"/>
          </p:cNvPicPr>
          <p:nvPr/>
        </p:nvPicPr>
        <p:blipFill>
          <a:blip r:embed="rId5"/>
          <a:srcRect/>
          <a:stretch>
            <a:fillRect/>
          </a:stretch>
        </p:blipFill>
        <p:spPr bwMode="auto">
          <a:xfrm>
            <a:off x="4343400" y="4191000"/>
            <a:ext cx="914400" cy="600075"/>
          </a:xfrm>
          <a:prstGeom prst="rect">
            <a:avLst/>
          </a:prstGeom>
          <a:noFill/>
          <a:ln w="9525">
            <a:noFill/>
            <a:miter lim="800000"/>
            <a:headEnd/>
            <a:tailEnd/>
          </a:ln>
          <a:effectLst/>
        </p:spPr>
      </p:pic>
      <p:pic>
        <p:nvPicPr>
          <p:cNvPr id="9224" name="Picture 8"/>
          <p:cNvPicPr>
            <a:picLocks noChangeAspect="1" noChangeArrowheads="1"/>
          </p:cNvPicPr>
          <p:nvPr/>
        </p:nvPicPr>
        <p:blipFill>
          <a:blip r:embed="rId6"/>
          <a:srcRect/>
          <a:stretch>
            <a:fillRect/>
          </a:stretch>
        </p:blipFill>
        <p:spPr bwMode="auto">
          <a:xfrm>
            <a:off x="3657600" y="5638800"/>
            <a:ext cx="1066800" cy="609600"/>
          </a:xfrm>
          <a:prstGeom prst="rect">
            <a:avLst/>
          </a:prstGeom>
          <a:noFill/>
          <a:ln w="9525">
            <a:noFill/>
            <a:miter lim="800000"/>
            <a:headEnd/>
            <a:tailEnd/>
          </a:ln>
          <a:effectLst/>
        </p:spPr>
      </p:pic>
      <p:sp>
        <p:nvSpPr>
          <p:cNvPr id="10" name="Slide Number Placeholder 9"/>
          <p:cNvSpPr>
            <a:spLocks noGrp="1"/>
          </p:cNvSpPr>
          <p:nvPr>
            <p:ph type="sldNum" sz="quarter" idx="12"/>
          </p:nvPr>
        </p:nvSpPr>
        <p:spPr/>
        <p:txBody>
          <a:bodyPr/>
          <a:lstStyle/>
          <a:p>
            <a:fld id="{40559E51-68F2-47B4-AE25-981F6705BCEA}" type="slidenum">
              <a:rPr lang="en-US" smtClean="0"/>
              <a:pPr/>
              <a:t>108</a:t>
            </a:fld>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228600"/>
          </a:xfrm>
        </p:spPr>
        <p:txBody>
          <a:bodyPr>
            <a:noAutofit/>
          </a:bodyPr>
          <a:lstStyle/>
          <a:p>
            <a:r>
              <a:rPr lang="en-US" sz="1800" dirty="0" smtClean="0">
                <a:solidFill>
                  <a:srgbClr val="FF0000"/>
                </a:solidFill>
                <a:latin typeface="Times New Roman" pitchFamily="18" charset="0"/>
                <a:cs typeface="Times New Roman" pitchFamily="18" charset="0"/>
              </a:rPr>
              <a:t>Cutoff wavelength-2</a:t>
            </a:r>
            <a:endParaRPr lang="en-US" sz="1800" dirty="0"/>
          </a:p>
        </p:txBody>
      </p:sp>
      <p:sp>
        <p:nvSpPr>
          <p:cNvPr id="3" name="Content Placeholder 2"/>
          <p:cNvSpPr>
            <a:spLocks noGrp="1"/>
          </p:cNvSpPr>
          <p:nvPr>
            <p:ph idx="1"/>
          </p:nvPr>
        </p:nvSpPr>
        <p:spPr>
          <a:xfrm>
            <a:off x="152400" y="381000"/>
            <a:ext cx="8839200" cy="6019800"/>
          </a:xfrm>
        </p:spPr>
        <p:txBody>
          <a:bodyPr>
            <a:normAutofit/>
          </a:bodyPr>
          <a:lstStyle/>
          <a:p>
            <a:pPr algn="just"/>
            <a:r>
              <a:rPr lang="en-US" sz="2200" dirty="0" smtClean="0">
                <a:solidFill>
                  <a:srgbClr val="0070C0"/>
                </a:solidFill>
                <a:latin typeface="Times New Roman" pitchFamily="18" charset="0"/>
                <a:cs typeface="Times New Roman" pitchFamily="18" charset="0"/>
              </a:rPr>
              <a:t>An effective cutoff wavelength has been defined by the ITU-T, which is obtained from a 2 m length of fiber containing a single 14 cm radius loop.</a:t>
            </a:r>
          </a:p>
          <a:p>
            <a:pPr algn="just"/>
            <a:r>
              <a:rPr lang="en-US" sz="2200" dirty="0" smtClean="0">
                <a:solidFill>
                  <a:srgbClr val="0070C0"/>
                </a:solidFill>
                <a:latin typeface="Times New Roman" pitchFamily="18" charset="0"/>
                <a:cs typeface="Times New Roman" pitchFamily="18" charset="0"/>
              </a:rPr>
              <a:t> </a:t>
            </a:r>
          </a:p>
          <a:p>
            <a:pPr algn="just"/>
            <a:r>
              <a:rPr lang="en-US" sz="2200" dirty="0" smtClean="0">
                <a:solidFill>
                  <a:srgbClr val="00B050"/>
                </a:solidFill>
                <a:latin typeface="Times New Roman" pitchFamily="18" charset="0"/>
                <a:cs typeface="Times New Roman" pitchFamily="18" charset="0"/>
              </a:rPr>
              <a:t>This definition was produced because the first higher order LP</a:t>
            </a:r>
            <a:r>
              <a:rPr lang="en-US" sz="1200" dirty="0" smtClean="0">
                <a:solidFill>
                  <a:srgbClr val="00B050"/>
                </a:solidFill>
                <a:latin typeface="Times New Roman" pitchFamily="18" charset="0"/>
                <a:cs typeface="Times New Roman" pitchFamily="18" charset="0"/>
              </a:rPr>
              <a:t>11</a:t>
            </a:r>
            <a:r>
              <a:rPr lang="en-US" sz="2200" dirty="0" smtClean="0">
                <a:solidFill>
                  <a:srgbClr val="00B050"/>
                </a:solidFill>
                <a:latin typeface="Times New Roman" pitchFamily="18" charset="0"/>
                <a:cs typeface="Times New Roman" pitchFamily="18" charset="0"/>
              </a:rPr>
              <a:t> mode is strongly affected by fiber length and curvature near cutoff. </a:t>
            </a:r>
          </a:p>
          <a:p>
            <a:pPr algn="just"/>
            <a:endParaRPr lang="en-US" sz="22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Recommended cutoff wavelength values for primary coated fiber range from 1.1 to 1.28 </a:t>
            </a:r>
            <a:r>
              <a:rPr lang="en-US" sz="2200" dirty="0" err="1" smtClean="0">
                <a:solidFill>
                  <a:srgbClr val="0070C0"/>
                </a:solidFill>
                <a:latin typeface="Times New Roman" pitchFamily="18" charset="0"/>
                <a:cs typeface="Times New Roman" pitchFamily="18" charset="0"/>
              </a:rPr>
              <a:t>μm</a:t>
            </a:r>
            <a:r>
              <a:rPr lang="en-US" sz="2200" dirty="0" smtClean="0">
                <a:solidFill>
                  <a:srgbClr val="0070C0"/>
                </a:solidFill>
                <a:latin typeface="Times New Roman" pitchFamily="18" charset="0"/>
                <a:cs typeface="Times New Roman" pitchFamily="18" charset="0"/>
              </a:rPr>
              <a:t> for </a:t>
            </a:r>
            <a:r>
              <a:rPr lang="en-US" sz="2200" dirty="0" smtClean="0">
                <a:solidFill>
                  <a:srgbClr val="FF0000"/>
                </a:solidFill>
                <a:latin typeface="Times New Roman" pitchFamily="18" charset="0"/>
                <a:cs typeface="Times New Roman" pitchFamily="18" charset="0"/>
              </a:rPr>
              <a:t>single-mode fiber designed for operation </a:t>
            </a:r>
            <a:r>
              <a:rPr lang="en-US" sz="2200" dirty="0" smtClean="0">
                <a:solidFill>
                  <a:srgbClr val="0070C0"/>
                </a:solidFill>
                <a:latin typeface="Times New Roman" pitchFamily="18" charset="0"/>
                <a:cs typeface="Times New Roman" pitchFamily="18" charset="0"/>
              </a:rPr>
              <a:t>in the </a:t>
            </a:r>
            <a:r>
              <a:rPr lang="en-US" sz="2200" dirty="0" smtClean="0">
                <a:solidFill>
                  <a:srgbClr val="FF0000"/>
                </a:solidFill>
                <a:latin typeface="Times New Roman" pitchFamily="18" charset="0"/>
                <a:cs typeface="Times New Roman" pitchFamily="18" charset="0"/>
              </a:rPr>
              <a:t>1.3 </a:t>
            </a:r>
            <a:r>
              <a:rPr lang="en-US" sz="2200" dirty="0" err="1" smtClean="0">
                <a:solidFill>
                  <a:srgbClr val="FF0000"/>
                </a:solidFill>
                <a:latin typeface="Times New Roman" pitchFamily="18" charset="0"/>
                <a:cs typeface="Times New Roman" pitchFamily="18" charset="0"/>
              </a:rPr>
              <a:t>μm</a:t>
            </a:r>
            <a:r>
              <a:rPr lang="en-US" sz="2200" dirty="0" smtClean="0">
                <a:solidFill>
                  <a:srgbClr val="FF0000"/>
                </a:solidFill>
                <a:latin typeface="Times New Roman" pitchFamily="18" charset="0"/>
                <a:cs typeface="Times New Roman" pitchFamily="18" charset="0"/>
              </a:rPr>
              <a:t> wavelength region in order to avoid modal noise and dispersion problems. </a:t>
            </a:r>
          </a:p>
          <a:p>
            <a:pPr algn="just"/>
            <a:endParaRPr lang="en-US" sz="22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Moreover, practical transmission systems are generally operated close to the effective cutoff wavelength in order to enhance the fundamental mode confinement, but sufficiently distant from cutoff so that no power is transmitted in the second-order LP</a:t>
            </a:r>
            <a:r>
              <a:rPr lang="en-US" sz="1100" dirty="0" smtClean="0">
                <a:solidFill>
                  <a:srgbClr val="00B050"/>
                </a:solidFill>
                <a:latin typeface="Times New Roman" pitchFamily="18" charset="0"/>
                <a:cs typeface="Times New Roman" pitchFamily="18" charset="0"/>
              </a:rPr>
              <a:t>11</a:t>
            </a:r>
            <a:r>
              <a:rPr lang="en-US" sz="2200" dirty="0" smtClean="0">
                <a:solidFill>
                  <a:srgbClr val="00B050"/>
                </a:solidFill>
                <a:latin typeface="Times New Roman" pitchFamily="18" charset="0"/>
                <a:cs typeface="Times New Roman" pitchFamily="18" charset="0"/>
              </a:rPr>
              <a:t> mode.</a:t>
            </a:r>
            <a:endParaRPr lang="en-US" sz="22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109</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
          </a:xfrm>
        </p:spPr>
        <p:txBody>
          <a:bodyPr>
            <a:noAutofit/>
          </a:bodyPr>
          <a:lstStyle/>
          <a:p>
            <a:r>
              <a:rPr lang="en-US" sz="2400" b="1" dirty="0" smtClean="0">
                <a:solidFill>
                  <a:srgbClr val="FF0000"/>
                </a:solidFill>
              </a:rPr>
              <a:t>Historical development              -7</a:t>
            </a:r>
            <a:endParaRPr lang="en-US" sz="2400" dirty="0"/>
          </a:p>
        </p:txBody>
      </p:sp>
      <p:sp>
        <p:nvSpPr>
          <p:cNvPr id="3" name="Content Placeholder 2"/>
          <p:cNvSpPr>
            <a:spLocks noGrp="1"/>
          </p:cNvSpPr>
          <p:nvPr>
            <p:ph idx="1"/>
          </p:nvPr>
        </p:nvSpPr>
        <p:spPr>
          <a:xfrm>
            <a:off x="0" y="457200"/>
            <a:ext cx="8991600" cy="6248400"/>
          </a:xfrm>
        </p:spPr>
        <p:txBody>
          <a:bodyPr>
            <a:noAutofit/>
          </a:bodyPr>
          <a:lstStyle/>
          <a:p>
            <a:pPr algn="just"/>
            <a:r>
              <a:rPr lang="en-US" sz="2000" dirty="0" smtClean="0">
                <a:solidFill>
                  <a:srgbClr val="002060"/>
                </a:solidFill>
                <a:latin typeface="Times New Roman" pitchFamily="18" charset="0"/>
                <a:cs typeface="Times New Roman" pitchFamily="18" charset="0"/>
              </a:rPr>
              <a:t>Subsequently the above wavelength range was extended to include the 1.1 to 1.6 </a:t>
            </a:r>
            <a:r>
              <a:rPr lang="en-US" sz="2000" dirty="0" err="1" smtClean="0">
                <a:solidFill>
                  <a:srgbClr val="002060"/>
                </a:solidFill>
                <a:latin typeface="Times New Roman" pitchFamily="18" charset="0"/>
                <a:cs typeface="Times New Roman" pitchFamily="18" charset="0"/>
              </a:rPr>
              <a:t>μm</a:t>
            </a:r>
            <a:r>
              <a:rPr lang="en-US" sz="2000" dirty="0" smtClean="0">
                <a:solidFill>
                  <a:srgbClr val="002060"/>
                </a:solidFill>
                <a:latin typeface="Times New Roman" pitchFamily="18" charset="0"/>
                <a:cs typeface="Times New Roman" pitchFamily="18" charset="0"/>
              </a:rPr>
              <a:t> region by the use of other semiconductor alloys to take advantage of the enhanced performance characteristics displayed by optical fibers over this range. </a:t>
            </a:r>
          </a:p>
          <a:p>
            <a:pPr algn="just"/>
            <a:endParaRPr lang="en-US" sz="20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In particular for this longer wavelength region around 1.3 </a:t>
            </a:r>
            <a:r>
              <a:rPr lang="en-US" sz="2000" dirty="0" err="1" smtClean="0">
                <a:solidFill>
                  <a:srgbClr val="00B050"/>
                </a:solidFill>
                <a:latin typeface="Times New Roman" pitchFamily="18" charset="0"/>
                <a:cs typeface="Times New Roman" pitchFamily="18" charset="0"/>
              </a:rPr>
              <a:t>μm</a:t>
            </a:r>
            <a:r>
              <a:rPr lang="en-US" sz="2000" dirty="0" smtClean="0">
                <a:solidFill>
                  <a:srgbClr val="00B050"/>
                </a:solidFill>
                <a:latin typeface="Times New Roman" pitchFamily="18" charset="0"/>
                <a:cs typeface="Times New Roman" pitchFamily="18" charset="0"/>
              </a:rPr>
              <a:t> and 1.55 </a:t>
            </a:r>
            <a:r>
              <a:rPr lang="en-US" sz="2000" dirty="0" err="1" smtClean="0">
                <a:solidFill>
                  <a:srgbClr val="00B050"/>
                </a:solidFill>
                <a:latin typeface="Times New Roman" pitchFamily="18" charset="0"/>
                <a:cs typeface="Times New Roman" pitchFamily="18" charset="0"/>
              </a:rPr>
              <a:t>μm</a:t>
            </a:r>
            <a:r>
              <a:rPr lang="en-US" sz="2000" dirty="0" smtClean="0">
                <a:solidFill>
                  <a:srgbClr val="00B050"/>
                </a:solidFill>
                <a:latin typeface="Times New Roman" pitchFamily="18" charset="0"/>
                <a:cs typeface="Times New Roman" pitchFamily="18" charset="0"/>
              </a:rPr>
              <a:t>, semiconductor lasers and also the simpler structured light-emitting diodes based on the quaternary alloy </a:t>
            </a:r>
            <a:r>
              <a:rPr lang="en-US" sz="2000" dirty="0" err="1" smtClean="0">
                <a:solidFill>
                  <a:srgbClr val="00B050"/>
                </a:solidFill>
                <a:latin typeface="Times New Roman" pitchFamily="18" charset="0"/>
                <a:cs typeface="Times New Roman" pitchFamily="18" charset="0"/>
              </a:rPr>
              <a:t>InGaAsP</a:t>
            </a:r>
            <a:r>
              <a:rPr lang="en-US" sz="2000" dirty="0" smtClean="0">
                <a:solidFill>
                  <a:srgbClr val="00B050"/>
                </a:solidFill>
                <a:latin typeface="Times New Roman" pitchFamily="18" charset="0"/>
                <a:cs typeface="Times New Roman" pitchFamily="18" charset="0"/>
              </a:rPr>
              <a:t>-grown lattice matched to an </a:t>
            </a:r>
            <a:r>
              <a:rPr lang="en-US" sz="2000" dirty="0" err="1" smtClean="0">
                <a:solidFill>
                  <a:srgbClr val="00B050"/>
                </a:solidFill>
                <a:latin typeface="Times New Roman" pitchFamily="18" charset="0"/>
                <a:cs typeface="Times New Roman" pitchFamily="18" charset="0"/>
              </a:rPr>
              <a:t>InP</a:t>
            </a:r>
            <a:r>
              <a:rPr lang="en-US" sz="2000" dirty="0" smtClean="0">
                <a:solidFill>
                  <a:srgbClr val="00B050"/>
                </a:solidFill>
                <a:latin typeface="Times New Roman" pitchFamily="18" charset="0"/>
                <a:cs typeface="Times New Roman" pitchFamily="18" charset="0"/>
              </a:rPr>
              <a:t> substrate have been available since the late 1980s with projected median lifetimes in excess of 25 years (when operated at 10 °C) for the former and 100 years (when operated at 70 °C) for the latter device types.</a:t>
            </a:r>
          </a:p>
          <a:p>
            <a:pPr algn="just"/>
            <a:endParaRPr lang="en-US" sz="2000" dirty="0" smtClean="0">
              <a:latin typeface="Times New Roman" pitchFamily="18" charset="0"/>
              <a:cs typeface="Times New Roman" pitchFamily="18" charset="0"/>
            </a:endParaRPr>
          </a:p>
          <a:p>
            <a:pPr algn="just"/>
            <a:r>
              <a:rPr lang="en-US" sz="2000" dirty="0" smtClean="0">
                <a:solidFill>
                  <a:srgbClr val="FF0000"/>
                </a:solidFill>
                <a:latin typeface="Times New Roman" pitchFamily="18" charset="0"/>
                <a:cs typeface="Times New Roman" pitchFamily="18" charset="0"/>
              </a:rPr>
              <a:t>Hence the materials growth and fabrication technology has been developed specifically for telecommunication applications and it is now mature. </a:t>
            </a:r>
          </a:p>
          <a:p>
            <a:pPr algn="just"/>
            <a:endParaRPr lang="en-US" sz="2000" dirty="0" smtClean="0">
              <a:latin typeface="Times New Roman" pitchFamily="18" charset="0"/>
              <a:cs typeface="Times New Roman" pitchFamily="18" charset="0"/>
            </a:endParaRPr>
          </a:p>
          <a:p>
            <a:pPr algn="just"/>
            <a:r>
              <a:rPr lang="en-US" sz="2000" dirty="0" smtClean="0">
                <a:solidFill>
                  <a:srgbClr val="00B0F0"/>
                </a:solidFill>
                <a:latin typeface="Times New Roman" pitchFamily="18" charset="0"/>
                <a:cs typeface="Times New Roman" pitchFamily="18" charset="0"/>
              </a:rPr>
              <a:t>Moreover, for telecommunication applications such lasers are often provided with a thermoelectric cooler together with a monitoring photodiode in the device package in order to facilitate current and thus temperature control.</a:t>
            </a:r>
            <a:endParaRPr lang="en-US" sz="2000" dirty="0">
              <a:solidFill>
                <a:srgbClr val="00B0F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11</a:t>
            </a:fld>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09600"/>
          </a:xfrm>
        </p:spPr>
        <p:txBody>
          <a:bodyPr>
            <a:normAutofit fontScale="90000"/>
          </a:bodyPr>
          <a:lstStyle/>
          <a:p>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457200" y="1219200"/>
            <a:ext cx="8305800" cy="5105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110</a:t>
            </a:fld>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228600"/>
          </a:xfrm>
        </p:spPr>
        <p:txBody>
          <a:bodyPr>
            <a:noAutofit/>
          </a:bodyPr>
          <a:lstStyle/>
          <a:p>
            <a:r>
              <a:rPr lang="en-US" sz="2400" b="1" i="1" u="sng" dirty="0" smtClean="0">
                <a:solidFill>
                  <a:srgbClr val="FF0000"/>
                </a:solidFill>
                <a:latin typeface="Times New Roman" pitchFamily="18" charset="0"/>
                <a:cs typeface="Times New Roman" pitchFamily="18" charset="0"/>
              </a:rPr>
              <a:t>Mode-field diameter and spot size-1</a:t>
            </a:r>
            <a:endParaRPr lang="en-US" sz="2400" b="1" i="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457200"/>
            <a:ext cx="8839200" cy="6096000"/>
          </a:xfrm>
        </p:spPr>
        <p:txBody>
          <a:bodyPr>
            <a:normAutofit/>
          </a:bodyPr>
          <a:lstStyle/>
          <a:p>
            <a:pPr algn="just"/>
            <a:endParaRPr lang="en-US" sz="7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Many properties of the fundamental mode are determined by the radial extent of its electromagnetic field including losses at launching and jointing, </a:t>
            </a:r>
            <a:r>
              <a:rPr lang="en-US" sz="2000" dirty="0" err="1" smtClean="0">
                <a:solidFill>
                  <a:srgbClr val="00B050"/>
                </a:solidFill>
                <a:latin typeface="Times New Roman" pitchFamily="18" charset="0"/>
                <a:cs typeface="Times New Roman" pitchFamily="18" charset="0"/>
              </a:rPr>
              <a:t>microbend</a:t>
            </a:r>
            <a:r>
              <a:rPr lang="en-US" sz="2000" dirty="0" smtClean="0">
                <a:solidFill>
                  <a:srgbClr val="00B050"/>
                </a:solidFill>
                <a:latin typeface="Times New Roman" pitchFamily="18" charset="0"/>
                <a:cs typeface="Times New Roman" pitchFamily="18" charset="0"/>
              </a:rPr>
              <a:t> losses, waveguide dispersion and the width of the radiation pattern. </a:t>
            </a:r>
          </a:p>
          <a:p>
            <a:pPr algn="just"/>
            <a:endParaRPr lang="en-US" sz="140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Therefore, the </a:t>
            </a:r>
            <a:r>
              <a:rPr lang="en-US" sz="2000" dirty="0" smtClean="0">
                <a:solidFill>
                  <a:srgbClr val="FF0000"/>
                </a:solidFill>
                <a:latin typeface="Times New Roman" pitchFamily="18" charset="0"/>
                <a:cs typeface="Times New Roman" pitchFamily="18" charset="0"/>
              </a:rPr>
              <a:t>MFD is an important parameter for characterizing single-mode fiber properties </a:t>
            </a:r>
            <a:r>
              <a:rPr lang="en-US" sz="2000" dirty="0" smtClean="0">
                <a:solidFill>
                  <a:srgbClr val="0070C0"/>
                </a:solidFill>
                <a:latin typeface="Times New Roman" pitchFamily="18" charset="0"/>
                <a:cs typeface="Times New Roman" pitchFamily="18" charset="0"/>
              </a:rPr>
              <a:t>which takes into account the </a:t>
            </a:r>
            <a:r>
              <a:rPr lang="en-US" sz="2000" dirty="0" smtClean="0">
                <a:solidFill>
                  <a:srgbClr val="FF0000"/>
                </a:solidFill>
                <a:latin typeface="Times New Roman" pitchFamily="18" charset="0"/>
                <a:cs typeface="Times New Roman" pitchFamily="18" charset="0"/>
              </a:rPr>
              <a:t>wavelength-dependent</a:t>
            </a:r>
            <a:r>
              <a:rPr lang="en-US" sz="2000" dirty="0" smtClean="0">
                <a:solidFill>
                  <a:srgbClr val="0070C0"/>
                </a:solidFill>
                <a:latin typeface="Times New Roman" pitchFamily="18" charset="0"/>
                <a:cs typeface="Times New Roman" pitchFamily="18" charset="0"/>
              </a:rPr>
              <a:t> field penetration into the fiber cladding.</a:t>
            </a:r>
          </a:p>
          <a:p>
            <a:pPr algn="just"/>
            <a:endParaRPr lang="en-US" sz="14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In this context it is a </a:t>
            </a:r>
            <a:r>
              <a:rPr lang="en-US" sz="2000" dirty="0" smtClean="0">
                <a:solidFill>
                  <a:srgbClr val="FF0000"/>
                </a:solidFill>
                <a:latin typeface="Times New Roman" pitchFamily="18" charset="0"/>
                <a:cs typeface="Times New Roman" pitchFamily="18" charset="0"/>
              </a:rPr>
              <a:t>better measure of the functional properties of single-mode fiber than the core diameter.</a:t>
            </a:r>
          </a:p>
          <a:p>
            <a:pPr algn="just"/>
            <a:endParaRPr lang="en-US" sz="140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For step index and graded (near parabolic profile) single-mode fibers </a:t>
            </a:r>
            <a:r>
              <a:rPr lang="en-US" sz="2000" dirty="0" smtClean="0">
                <a:solidFill>
                  <a:srgbClr val="00B050"/>
                </a:solidFill>
                <a:latin typeface="Times New Roman" pitchFamily="18" charset="0"/>
                <a:cs typeface="Times New Roman" pitchFamily="18" charset="0"/>
              </a:rPr>
              <a:t>operating near the cutoff wavelength </a:t>
            </a:r>
            <a:r>
              <a:rPr lang="en-US" sz="2000" dirty="0" err="1" smtClean="0">
                <a:solidFill>
                  <a:srgbClr val="00B050"/>
                </a:solidFill>
                <a:latin typeface="Times New Roman" pitchFamily="18" charset="0"/>
                <a:cs typeface="Times New Roman" pitchFamily="18" charset="0"/>
              </a:rPr>
              <a:t>λc</a:t>
            </a:r>
            <a:r>
              <a:rPr lang="en-US" sz="2000" dirty="0" smtClean="0">
                <a:solidFill>
                  <a:srgbClr val="00B050"/>
                </a:solidFill>
                <a:latin typeface="Times New Roman" pitchFamily="18" charset="0"/>
                <a:cs typeface="Times New Roman" pitchFamily="18" charset="0"/>
              </a:rPr>
              <a:t>, the field is well approximated by a Gaussian distribution.</a:t>
            </a:r>
          </a:p>
          <a:p>
            <a:pPr algn="just"/>
            <a:endParaRPr lang="en-US" sz="1400" dirty="0" smtClean="0">
              <a:latin typeface="Times New Roman" pitchFamily="18" charset="0"/>
              <a:cs typeface="Times New Roman" pitchFamily="18" charset="0"/>
            </a:endParaRPr>
          </a:p>
          <a:p>
            <a:pPr algn="just"/>
            <a:r>
              <a:rPr lang="en-US" sz="2000" dirty="0" smtClean="0">
                <a:solidFill>
                  <a:srgbClr val="C00000"/>
                </a:solidFill>
                <a:latin typeface="Times New Roman" pitchFamily="18" charset="0"/>
                <a:cs typeface="Times New Roman" pitchFamily="18" charset="0"/>
              </a:rPr>
              <a:t>In this case the </a:t>
            </a:r>
            <a:r>
              <a:rPr lang="en-US" sz="2000" dirty="0" smtClean="0">
                <a:solidFill>
                  <a:srgbClr val="FF0000"/>
                </a:solidFill>
                <a:latin typeface="Times New Roman" pitchFamily="18" charset="0"/>
                <a:cs typeface="Times New Roman" pitchFamily="18" charset="0"/>
              </a:rPr>
              <a:t>MFD is generally taken as the distance between the opposite 1/e = 0.37 field amplitude points and the power 1/</a:t>
            </a:r>
            <a:r>
              <a:rPr lang="en-US" sz="1800" dirty="0" smtClean="0">
                <a:solidFill>
                  <a:srgbClr val="FF0000"/>
                </a:solidFill>
                <a:latin typeface="Times New Roman" pitchFamily="18" charset="0"/>
                <a:cs typeface="Times New Roman" pitchFamily="18" charset="0"/>
              </a:rPr>
              <a:t>e</a:t>
            </a:r>
            <a:r>
              <a:rPr lang="en-US" sz="2000" dirty="0" smtClean="0">
                <a:solidFill>
                  <a:srgbClr val="FF0000"/>
                </a:solidFill>
                <a:latin typeface="Times New Roman" pitchFamily="18" charset="0"/>
                <a:cs typeface="Times New Roman" pitchFamily="18" charset="0"/>
              </a:rPr>
              <a:t>2 = 0.135 points in relation to the corresponding values on the fiber axis</a:t>
            </a:r>
            <a:r>
              <a:rPr lang="en-US" sz="2000" dirty="0" smtClean="0">
                <a:solidFill>
                  <a:srgbClr val="C00000"/>
                </a:solidFill>
                <a:latin typeface="Times New Roman" pitchFamily="18" charset="0"/>
                <a:cs typeface="Times New Roman" pitchFamily="18" charset="0"/>
              </a:rPr>
              <a:t>, as shown in Figure 2.31.</a:t>
            </a:r>
            <a:endParaRPr lang="en-US" sz="20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111</a:t>
            </a:fld>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1800" b="1" i="1" u="sng" dirty="0" smtClean="0">
                <a:solidFill>
                  <a:srgbClr val="FF0000"/>
                </a:solidFill>
                <a:latin typeface="Times New Roman" pitchFamily="18" charset="0"/>
                <a:cs typeface="Times New Roman" pitchFamily="18" charset="0"/>
              </a:rPr>
              <a:t>Mode-field diameter and spot size-2</a:t>
            </a:r>
            <a:endParaRPr lang="en-US" sz="1800" dirty="0"/>
          </a:p>
        </p:txBody>
      </p:sp>
      <p:pic>
        <p:nvPicPr>
          <p:cNvPr id="11266" name="Picture 2"/>
          <p:cNvPicPr>
            <a:picLocks noGrp="1" noChangeAspect="1" noChangeArrowheads="1"/>
          </p:cNvPicPr>
          <p:nvPr>
            <p:ph idx="1"/>
          </p:nvPr>
        </p:nvPicPr>
        <p:blipFill>
          <a:blip r:embed="rId2"/>
          <a:srcRect/>
          <a:stretch>
            <a:fillRect/>
          </a:stretch>
        </p:blipFill>
        <p:spPr bwMode="auto">
          <a:xfrm>
            <a:off x="533400" y="533400"/>
            <a:ext cx="8153400" cy="56388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112</a:t>
            </a:fld>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228600"/>
          </a:xfrm>
        </p:spPr>
        <p:txBody>
          <a:bodyPr>
            <a:noAutofit/>
          </a:bodyPr>
          <a:lstStyle/>
          <a:p>
            <a:r>
              <a:rPr lang="en-US" sz="1600" b="1" i="1" u="sng" dirty="0" smtClean="0">
                <a:solidFill>
                  <a:srgbClr val="FF0000"/>
                </a:solidFill>
                <a:latin typeface="Times New Roman" pitchFamily="18" charset="0"/>
                <a:cs typeface="Times New Roman" pitchFamily="18" charset="0"/>
              </a:rPr>
              <a:t>Mode-field diameter and spot size-3</a:t>
            </a:r>
            <a:endParaRPr lang="en-US" sz="1600" dirty="0"/>
          </a:p>
        </p:txBody>
      </p:sp>
      <p:sp>
        <p:nvSpPr>
          <p:cNvPr id="3" name="Content Placeholder 2"/>
          <p:cNvSpPr>
            <a:spLocks noGrp="1"/>
          </p:cNvSpPr>
          <p:nvPr>
            <p:ph idx="1"/>
          </p:nvPr>
        </p:nvSpPr>
        <p:spPr>
          <a:xfrm>
            <a:off x="152400" y="152400"/>
            <a:ext cx="8839200" cy="6477000"/>
          </a:xfrm>
        </p:spPr>
        <p:txBody>
          <a:bodyPr>
            <a:normAutofit/>
          </a:bodyPr>
          <a:lstStyle/>
          <a:p>
            <a:pPr algn="just"/>
            <a:r>
              <a:rPr lang="en-US" sz="2200" dirty="0" smtClean="0">
                <a:solidFill>
                  <a:srgbClr val="C00000"/>
                </a:solidFill>
                <a:latin typeface="Times New Roman" pitchFamily="18" charset="0"/>
                <a:cs typeface="Times New Roman" pitchFamily="18" charset="0"/>
              </a:rPr>
              <a:t>Another parameter which is directly related to the MFD of a single-mode fiber is the spot size (or mode-field radius) ω</a:t>
            </a:r>
            <a:r>
              <a:rPr lang="en-US" sz="1200" dirty="0" smtClean="0">
                <a:solidFill>
                  <a:srgbClr val="C00000"/>
                </a:solidFill>
                <a:latin typeface="Times New Roman" pitchFamily="18" charset="0"/>
                <a:cs typeface="Times New Roman" pitchFamily="18" charset="0"/>
              </a:rPr>
              <a:t>0</a:t>
            </a:r>
            <a:r>
              <a:rPr lang="en-US" sz="2200" dirty="0" smtClean="0">
                <a:solidFill>
                  <a:srgbClr val="C00000"/>
                </a:solidFill>
                <a:latin typeface="Times New Roman" pitchFamily="18" charset="0"/>
                <a:cs typeface="Times New Roman" pitchFamily="18" charset="0"/>
              </a:rPr>
              <a:t>.</a:t>
            </a:r>
          </a:p>
          <a:p>
            <a:pPr algn="just"/>
            <a:endParaRPr lang="en-US" sz="16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Hence </a:t>
            </a:r>
            <a:r>
              <a:rPr lang="en-US" sz="2200" dirty="0" smtClean="0">
                <a:solidFill>
                  <a:srgbClr val="FF0000"/>
                </a:solidFill>
                <a:latin typeface="Times New Roman" pitchFamily="18" charset="0"/>
                <a:cs typeface="Times New Roman" pitchFamily="18" charset="0"/>
              </a:rPr>
              <a:t>MFD = 2ω</a:t>
            </a:r>
            <a:r>
              <a:rPr lang="en-US" sz="1050" dirty="0" smtClean="0">
                <a:solidFill>
                  <a:srgbClr val="FF0000"/>
                </a:solidFill>
                <a:latin typeface="Times New Roman" pitchFamily="18" charset="0"/>
                <a:cs typeface="Times New Roman" pitchFamily="18" charset="0"/>
              </a:rPr>
              <a:t>0</a:t>
            </a:r>
            <a:r>
              <a:rPr lang="en-US" sz="2200" i="1" dirty="0" smtClean="0">
                <a:solidFill>
                  <a:srgbClr val="0070C0"/>
                </a:solidFill>
                <a:latin typeface="Times New Roman" pitchFamily="18" charset="0"/>
                <a:cs typeface="Times New Roman" pitchFamily="18" charset="0"/>
              </a:rPr>
              <a:t>, where </a:t>
            </a:r>
            <a:r>
              <a:rPr lang="en-US" sz="2200" i="1" dirty="0" smtClean="0">
                <a:solidFill>
                  <a:srgbClr val="FF0000"/>
                </a:solidFill>
                <a:latin typeface="Times New Roman" pitchFamily="18" charset="0"/>
                <a:cs typeface="Times New Roman" pitchFamily="18" charset="0"/>
              </a:rPr>
              <a:t>ω</a:t>
            </a:r>
            <a:r>
              <a:rPr lang="en-US" sz="1100" i="1" dirty="0" smtClean="0">
                <a:solidFill>
                  <a:srgbClr val="FF0000"/>
                </a:solidFill>
                <a:latin typeface="Times New Roman" pitchFamily="18" charset="0"/>
                <a:cs typeface="Times New Roman" pitchFamily="18" charset="0"/>
              </a:rPr>
              <a:t>0</a:t>
            </a:r>
            <a:r>
              <a:rPr lang="en-US" sz="2200" i="1" dirty="0" smtClean="0">
                <a:solidFill>
                  <a:srgbClr val="FF0000"/>
                </a:solidFill>
                <a:latin typeface="Times New Roman" pitchFamily="18" charset="0"/>
                <a:cs typeface="Times New Roman" pitchFamily="18" charset="0"/>
              </a:rPr>
              <a:t> is the nominal half width </a:t>
            </a:r>
            <a:r>
              <a:rPr lang="en-US" sz="2200" dirty="0" smtClean="0">
                <a:solidFill>
                  <a:srgbClr val="FF0000"/>
                </a:solidFill>
                <a:latin typeface="Times New Roman" pitchFamily="18" charset="0"/>
                <a:cs typeface="Times New Roman" pitchFamily="18" charset="0"/>
              </a:rPr>
              <a:t>of the input excitation</a:t>
            </a:r>
            <a:r>
              <a:rPr lang="en-US" sz="2200" dirty="0" smtClean="0">
                <a:solidFill>
                  <a:srgbClr val="0070C0"/>
                </a:solidFill>
                <a:latin typeface="Times New Roman" pitchFamily="18" charset="0"/>
                <a:cs typeface="Times New Roman" pitchFamily="18" charset="0"/>
              </a:rPr>
              <a:t> (see Figure 2.31).</a:t>
            </a:r>
          </a:p>
          <a:p>
            <a:pPr algn="just"/>
            <a:endParaRPr lang="en-US" sz="16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The MFD can therefore be regarded as the single mode analog of the fiber core diameter in multimode fibers.</a:t>
            </a:r>
          </a:p>
          <a:p>
            <a:pPr algn="just"/>
            <a:endParaRPr lang="en-US" sz="16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However, for many refractive index profiles and at typical operating wavelengths the MFD is slightly larger than the single-mode fiber core diameter.</a:t>
            </a:r>
          </a:p>
          <a:p>
            <a:pPr algn="just"/>
            <a:endParaRPr lang="en-US" sz="1600" dirty="0" smtClean="0">
              <a:latin typeface="Times New Roman" pitchFamily="18" charset="0"/>
              <a:cs typeface="Times New Roman" pitchFamily="18" charset="0"/>
            </a:endParaRPr>
          </a:p>
          <a:p>
            <a:pPr algn="just"/>
            <a:r>
              <a:rPr lang="en-US" sz="2100" dirty="0" smtClean="0">
                <a:solidFill>
                  <a:srgbClr val="FF0000"/>
                </a:solidFill>
                <a:latin typeface="Times New Roman" pitchFamily="18" charset="0"/>
                <a:cs typeface="Times New Roman" pitchFamily="18" charset="0"/>
              </a:rPr>
              <a:t>Often, for real fibers and those with arbitrary refractive index profiles, the radial field distribution is not strictly Gaussian and hence alternative techniques have been proposed.</a:t>
            </a:r>
          </a:p>
          <a:p>
            <a:pPr algn="just">
              <a:buNone/>
            </a:pPr>
            <a:endParaRPr lang="en-US" sz="14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113</a:t>
            </a:fld>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1600" b="1" i="1" u="sng" dirty="0" smtClean="0">
                <a:solidFill>
                  <a:srgbClr val="FF0000"/>
                </a:solidFill>
                <a:latin typeface="Times New Roman" pitchFamily="18" charset="0"/>
                <a:cs typeface="Times New Roman" pitchFamily="18" charset="0"/>
              </a:rPr>
              <a:t>Mode-field diameter and spot size-4</a:t>
            </a:r>
            <a:endParaRPr lang="en-US" sz="1600" dirty="0"/>
          </a:p>
        </p:txBody>
      </p:sp>
      <p:sp>
        <p:nvSpPr>
          <p:cNvPr id="3" name="Content Placeholder 2"/>
          <p:cNvSpPr>
            <a:spLocks noGrp="1"/>
          </p:cNvSpPr>
          <p:nvPr>
            <p:ph idx="1"/>
          </p:nvPr>
        </p:nvSpPr>
        <p:spPr>
          <a:xfrm>
            <a:off x="152400" y="381000"/>
            <a:ext cx="8839200" cy="4572000"/>
          </a:xfrm>
        </p:spPr>
        <p:txBody>
          <a:bodyPr>
            <a:normAutofit/>
          </a:bodyPr>
          <a:lstStyle/>
          <a:p>
            <a:pPr algn="just"/>
            <a:endParaRPr lang="en-US" sz="22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However, the problem of defining the MFD and spot size for non-Gaussian field distributions is a difficult one and at least eight definitions exist.</a:t>
            </a:r>
          </a:p>
          <a:p>
            <a:pPr algn="just"/>
            <a:endParaRPr lang="en-US" sz="22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Nevertheless, a more general definition based on the second moment of the far field and known as the </a:t>
            </a:r>
            <a:r>
              <a:rPr lang="en-US" sz="2200" dirty="0" err="1" smtClean="0">
                <a:solidFill>
                  <a:srgbClr val="00B050"/>
                </a:solidFill>
                <a:latin typeface="Times New Roman" pitchFamily="18" charset="0"/>
                <a:cs typeface="Times New Roman" pitchFamily="18" charset="0"/>
              </a:rPr>
              <a:t>Petermann</a:t>
            </a:r>
            <a:r>
              <a:rPr lang="en-US" sz="2200" dirty="0" smtClean="0">
                <a:solidFill>
                  <a:srgbClr val="00B050"/>
                </a:solidFill>
                <a:latin typeface="Times New Roman" pitchFamily="18" charset="0"/>
                <a:cs typeface="Times New Roman" pitchFamily="18" charset="0"/>
              </a:rPr>
              <a:t> II definition is recommended by the ITU-T.</a:t>
            </a:r>
          </a:p>
          <a:p>
            <a:pPr algn="just"/>
            <a:endParaRPr lang="en-US" sz="1100" dirty="0" smtClean="0">
              <a:latin typeface="Times New Roman" pitchFamily="18" charset="0"/>
              <a:cs typeface="Times New Roman" pitchFamily="18" charset="0"/>
            </a:endParaRPr>
          </a:p>
          <a:p>
            <a:pPr algn="just"/>
            <a:r>
              <a:rPr lang="en-US" sz="2200" dirty="0" smtClean="0">
                <a:solidFill>
                  <a:schemeClr val="tx2"/>
                </a:solidFill>
                <a:latin typeface="Times New Roman" pitchFamily="18" charset="0"/>
                <a:cs typeface="Times New Roman" pitchFamily="18" charset="0"/>
              </a:rPr>
              <a:t>Moreover, good agreement has been obtained using this definition for the MFD using different measurement techniques on arbitrary index fibers.</a:t>
            </a:r>
            <a:endParaRPr lang="en-US" sz="2200" dirty="0">
              <a:solidFill>
                <a:schemeClr val="tx2"/>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114</a:t>
            </a:fld>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2800" b="1" dirty="0" smtClean="0">
                <a:solidFill>
                  <a:srgbClr val="FF0000"/>
                </a:solidFill>
                <a:latin typeface="Times New Roman" pitchFamily="18" charset="0"/>
                <a:cs typeface="Times New Roman" pitchFamily="18" charset="0"/>
              </a:rPr>
              <a:t>Effective refractive index-1   </a:t>
            </a:r>
            <a:endParaRPr lang="en-US"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457200"/>
            <a:ext cx="8839200" cy="6248400"/>
          </a:xfrm>
        </p:spPr>
        <p:txBody>
          <a:bodyPr>
            <a:normAutofit/>
          </a:bodyPr>
          <a:lstStyle/>
          <a:p>
            <a:pPr algn="just"/>
            <a:r>
              <a:rPr lang="en-US" sz="2000" dirty="0" smtClean="0">
                <a:solidFill>
                  <a:srgbClr val="FF0000"/>
                </a:solidFill>
                <a:latin typeface="Times New Roman" pitchFamily="18" charset="0"/>
                <a:cs typeface="Times New Roman" pitchFamily="18" charset="0"/>
              </a:rPr>
              <a:t>The rate of change of phase </a:t>
            </a:r>
            <a:r>
              <a:rPr lang="en-US" sz="2000" dirty="0" smtClean="0">
                <a:solidFill>
                  <a:srgbClr val="0070C0"/>
                </a:solidFill>
                <a:latin typeface="Times New Roman" pitchFamily="18" charset="0"/>
                <a:cs typeface="Times New Roman" pitchFamily="18" charset="0"/>
              </a:rPr>
              <a:t>of the fundamental LP</a:t>
            </a:r>
            <a:r>
              <a:rPr lang="en-US" sz="1100" dirty="0" smtClean="0">
                <a:solidFill>
                  <a:srgbClr val="0070C0"/>
                </a:solidFill>
                <a:latin typeface="Times New Roman" pitchFamily="18" charset="0"/>
                <a:cs typeface="Times New Roman" pitchFamily="18" charset="0"/>
              </a:rPr>
              <a:t>01</a:t>
            </a:r>
            <a:r>
              <a:rPr lang="en-US" sz="2000" dirty="0" smtClean="0">
                <a:solidFill>
                  <a:srgbClr val="0070C0"/>
                </a:solidFill>
                <a:latin typeface="Times New Roman" pitchFamily="18" charset="0"/>
                <a:cs typeface="Times New Roman" pitchFamily="18" charset="0"/>
              </a:rPr>
              <a:t> mode propagating along a straight fiber </a:t>
            </a:r>
            <a:r>
              <a:rPr lang="en-US" sz="2000" dirty="0" smtClean="0">
                <a:solidFill>
                  <a:srgbClr val="FF0000"/>
                </a:solidFill>
                <a:latin typeface="Times New Roman" pitchFamily="18" charset="0"/>
                <a:cs typeface="Times New Roman" pitchFamily="18" charset="0"/>
              </a:rPr>
              <a:t>is determined by </a:t>
            </a:r>
            <a:r>
              <a:rPr lang="en-US" sz="2000" dirty="0" smtClean="0">
                <a:solidFill>
                  <a:srgbClr val="0070C0"/>
                </a:solidFill>
                <a:latin typeface="Times New Roman" pitchFamily="18" charset="0"/>
                <a:cs typeface="Times New Roman" pitchFamily="18" charset="0"/>
              </a:rPr>
              <a:t>the </a:t>
            </a:r>
            <a:r>
              <a:rPr lang="en-US" sz="2000" dirty="0" smtClean="0">
                <a:solidFill>
                  <a:srgbClr val="FF0000"/>
                </a:solidFill>
                <a:latin typeface="Times New Roman" pitchFamily="18" charset="0"/>
                <a:cs typeface="Times New Roman" pitchFamily="18" charset="0"/>
              </a:rPr>
              <a:t>phase propagation constant β.</a:t>
            </a:r>
          </a:p>
          <a:p>
            <a:pPr algn="just"/>
            <a:endParaRPr lang="en-US" sz="20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It is directly related to the wavelength of the LP</a:t>
            </a:r>
            <a:r>
              <a:rPr lang="en-US" sz="1100" dirty="0" smtClean="0">
                <a:solidFill>
                  <a:srgbClr val="00B050"/>
                </a:solidFill>
                <a:latin typeface="Times New Roman" pitchFamily="18" charset="0"/>
                <a:cs typeface="Times New Roman" pitchFamily="18" charset="0"/>
              </a:rPr>
              <a:t>01</a:t>
            </a:r>
            <a:r>
              <a:rPr lang="en-US" sz="2000" dirty="0" smtClean="0">
                <a:solidFill>
                  <a:srgbClr val="00B050"/>
                </a:solidFill>
                <a:latin typeface="Times New Roman" pitchFamily="18" charset="0"/>
                <a:cs typeface="Times New Roman" pitchFamily="18" charset="0"/>
              </a:rPr>
              <a:t> mode λ</a:t>
            </a:r>
            <a:r>
              <a:rPr lang="en-US" sz="1100" dirty="0" smtClean="0">
                <a:solidFill>
                  <a:srgbClr val="00B050"/>
                </a:solidFill>
                <a:latin typeface="Times New Roman" pitchFamily="18" charset="0"/>
                <a:cs typeface="Times New Roman" pitchFamily="18" charset="0"/>
              </a:rPr>
              <a:t>01</a:t>
            </a:r>
            <a:r>
              <a:rPr lang="en-US" sz="2000" dirty="0" smtClean="0">
                <a:solidFill>
                  <a:srgbClr val="00B050"/>
                </a:solidFill>
                <a:latin typeface="Times New Roman" pitchFamily="18" charset="0"/>
                <a:cs typeface="Times New Roman" pitchFamily="18" charset="0"/>
              </a:rPr>
              <a:t> by the factor 2π, since β gives the increase in phase angle per unit length. </a:t>
            </a:r>
          </a:p>
          <a:p>
            <a:pPr algn="just"/>
            <a:r>
              <a:rPr lang="en-US" sz="2000" dirty="0" smtClean="0">
                <a:solidFill>
                  <a:srgbClr val="00B050"/>
                </a:solidFill>
                <a:latin typeface="Times New Roman" pitchFamily="18" charset="0"/>
                <a:cs typeface="Times New Roman" pitchFamily="18" charset="0"/>
              </a:rPr>
              <a:t>Hence:</a:t>
            </a:r>
          </a:p>
          <a:p>
            <a:pPr algn="just"/>
            <a:endParaRPr lang="en-US" sz="20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Moreover, it is convenient to </a:t>
            </a:r>
            <a:r>
              <a:rPr lang="en-US" sz="2200" dirty="0" smtClean="0">
                <a:solidFill>
                  <a:srgbClr val="FF0000"/>
                </a:solidFill>
                <a:latin typeface="Times New Roman" pitchFamily="18" charset="0"/>
                <a:cs typeface="Times New Roman" pitchFamily="18" charset="0"/>
              </a:rPr>
              <a:t>define an effective refractive index </a:t>
            </a:r>
            <a:r>
              <a:rPr lang="en-US" sz="2200" dirty="0" smtClean="0">
                <a:solidFill>
                  <a:srgbClr val="0070C0"/>
                </a:solidFill>
                <a:latin typeface="Times New Roman" pitchFamily="18" charset="0"/>
                <a:cs typeface="Times New Roman" pitchFamily="18" charset="0"/>
              </a:rPr>
              <a:t>for single-mode fiber, sometimes referred to as a </a:t>
            </a:r>
            <a:r>
              <a:rPr lang="en-US" sz="2200" dirty="0" smtClean="0">
                <a:solidFill>
                  <a:srgbClr val="FF0000"/>
                </a:solidFill>
                <a:latin typeface="Times New Roman" pitchFamily="18" charset="0"/>
                <a:cs typeface="Times New Roman" pitchFamily="18" charset="0"/>
              </a:rPr>
              <a:t>phase index or normalized phase change coefficient </a:t>
            </a:r>
            <a:r>
              <a:rPr lang="en-US" sz="2200" i="1" dirty="0" err="1" smtClean="0">
                <a:solidFill>
                  <a:srgbClr val="FF0000"/>
                </a:solidFill>
                <a:latin typeface="Times New Roman" pitchFamily="18" charset="0"/>
                <a:cs typeface="Times New Roman" pitchFamily="18" charset="0"/>
              </a:rPr>
              <a:t>n</a:t>
            </a:r>
            <a:r>
              <a:rPr lang="en-US" sz="1100" i="1" dirty="0" err="1" smtClean="0">
                <a:solidFill>
                  <a:srgbClr val="FF0000"/>
                </a:solidFill>
                <a:latin typeface="Times New Roman" pitchFamily="18" charset="0"/>
                <a:cs typeface="Times New Roman" pitchFamily="18" charset="0"/>
              </a:rPr>
              <a:t>eff</a:t>
            </a:r>
            <a:r>
              <a:rPr lang="en-US" sz="2200" i="1" dirty="0" smtClean="0">
                <a:solidFill>
                  <a:srgbClr val="FF0000"/>
                </a:solidFill>
                <a:latin typeface="Times New Roman" pitchFamily="18" charset="0"/>
                <a:cs typeface="Times New Roman" pitchFamily="18" charset="0"/>
              </a:rPr>
              <a:t>, by the ratio of the propagation constant of the fundamental mode to that of the vacuum </a:t>
            </a:r>
            <a:r>
              <a:rPr lang="en-US" sz="2200" dirty="0" smtClean="0">
                <a:solidFill>
                  <a:srgbClr val="FF0000"/>
                </a:solidFill>
                <a:latin typeface="Times New Roman" pitchFamily="18" charset="0"/>
                <a:cs typeface="Times New Roman" pitchFamily="18" charset="0"/>
              </a:rPr>
              <a:t>propagation constant:</a:t>
            </a: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Hence, the wavelength of the fundamental mode </a:t>
            </a:r>
            <a:r>
              <a:rPr lang="en-US" sz="2200" dirty="0" smtClean="0">
                <a:solidFill>
                  <a:srgbClr val="FF0000"/>
                </a:solidFill>
                <a:latin typeface="Times New Roman" pitchFamily="18" charset="0"/>
                <a:cs typeface="Times New Roman" pitchFamily="18" charset="0"/>
              </a:rPr>
              <a:t>λ</a:t>
            </a:r>
            <a:r>
              <a:rPr lang="en-US" sz="1100" dirty="0" smtClean="0">
                <a:solidFill>
                  <a:srgbClr val="FF0000"/>
                </a:solidFill>
                <a:latin typeface="Times New Roman" pitchFamily="18" charset="0"/>
                <a:cs typeface="Times New Roman" pitchFamily="18" charset="0"/>
              </a:rPr>
              <a:t>01</a:t>
            </a:r>
            <a:r>
              <a:rPr lang="en-US" sz="2200" dirty="0" smtClean="0">
                <a:solidFill>
                  <a:srgbClr val="FF0000"/>
                </a:solidFill>
                <a:latin typeface="Times New Roman" pitchFamily="18" charset="0"/>
                <a:cs typeface="Times New Roman" pitchFamily="18" charset="0"/>
              </a:rPr>
              <a:t> </a:t>
            </a:r>
            <a:r>
              <a:rPr lang="en-US" sz="2200" dirty="0" smtClean="0">
                <a:latin typeface="Times New Roman" pitchFamily="18" charset="0"/>
                <a:cs typeface="Times New Roman" pitchFamily="18" charset="0"/>
              </a:rPr>
              <a:t>is </a:t>
            </a:r>
            <a:r>
              <a:rPr lang="en-US" sz="2200" dirty="0" smtClean="0">
                <a:solidFill>
                  <a:srgbClr val="FF0000"/>
                </a:solidFill>
                <a:latin typeface="Times New Roman" pitchFamily="18" charset="0"/>
                <a:cs typeface="Times New Roman" pitchFamily="18" charset="0"/>
              </a:rPr>
              <a:t>smaller</a:t>
            </a:r>
            <a:r>
              <a:rPr lang="en-US" sz="2200" dirty="0" smtClean="0">
                <a:latin typeface="Times New Roman" pitchFamily="18" charset="0"/>
                <a:cs typeface="Times New Roman" pitchFamily="18" charset="0"/>
              </a:rPr>
              <a:t> than the vacuum wavelength</a:t>
            </a:r>
            <a:r>
              <a:rPr lang="en-US" sz="2200" dirty="0" smtClean="0">
                <a:solidFill>
                  <a:srgbClr val="FF0000"/>
                </a:solidFill>
                <a:latin typeface="Times New Roman" pitchFamily="18" charset="0"/>
                <a:cs typeface="Times New Roman" pitchFamily="18" charset="0"/>
              </a:rPr>
              <a:t> λ </a:t>
            </a:r>
            <a:r>
              <a:rPr lang="en-US" sz="2200" dirty="0" smtClean="0">
                <a:latin typeface="Times New Roman" pitchFamily="18" charset="0"/>
                <a:cs typeface="Times New Roman" pitchFamily="18" charset="0"/>
              </a:rPr>
              <a:t>by the factor 1/</a:t>
            </a:r>
            <a:r>
              <a:rPr lang="en-US" sz="2200" i="1" dirty="0" err="1" smtClean="0">
                <a:latin typeface="Times New Roman" pitchFamily="18" charset="0"/>
                <a:cs typeface="Times New Roman" pitchFamily="18" charset="0"/>
              </a:rPr>
              <a:t>n</a:t>
            </a:r>
            <a:r>
              <a:rPr lang="en-US" sz="1200" i="1" dirty="0" err="1" smtClean="0">
                <a:latin typeface="Times New Roman" pitchFamily="18" charset="0"/>
                <a:cs typeface="Times New Roman" pitchFamily="18" charset="0"/>
              </a:rPr>
              <a:t>eff</a:t>
            </a:r>
            <a:r>
              <a:rPr lang="en-US" sz="1200" i="1" dirty="0" smtClean="0">
                <a:latin typeface="Times New Roman" pitchFamily="18" charset="0"/>
                <a:cs typeface="Times New Roman" pitchFamily="18" charset="0"/>
              </a:rPr>
              <a:t> </a:t>
            </a:r>
            <a:r>
              <a:rPr lang="en-US" sz="2200" i="1" dirty="0" smtClean="0">
                <a:latin typeface="Times New Roman" pitchFamily="18" charset="0"/>
                <a:cs typeface="Times New Roman" pitchFamily="18" charset="0"/>
              </a:rPr>
              <a:t>where:</a:t>
            </a:r>
            <a:endParaRPr lang="en-US" sz="22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2895600" y="2209800"/>
            <a:ext cx="2209800" cy="4857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3352800" y="4495800"/>
            <a:ext cx="723900" cy="542925"/>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3352800" y="5943600"/>
            <a:ext cx="790575" cy="561975"/>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40559E51-68F2-47B4-AE25-981F6705BCEA}" type="slidenum">
              <a:rPr lang="en-US" smtClean="0"/>
              <a:pPr/>
              <a:t>115</a:t>
            </a:fld>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1800" b="1" dirty="0" smtClean="0">
                <a:solidFill>
                  <a:srgbClr val="FF0000"/>
                </a:solidFill>
                <a:latin typeface="Times New Roman" pitchFamily="18" charset="0"/>
                <a:cs typeface="Times New Roman" pitchFamily="18" charset="0"/>
              </a:rPr>
              <a:t>Effective refractive index-2</a:t>
            </a:r>
            <a:endParaRPr lang="en-US" sz="1800" dirty="0"/>
          </a:p>
        </p:txBody>
      </p:sp>
      <p:sp>
        <p:nvSpPr>
          <p:cNvPr id="3" name="Content Placeholder 2"/>
          <p:cNvSpPr>
            <a:spLocks noGrp="1"/>
          </p:cNvSpPr>
          <p:nvPr>
            <p:ph idx="1"/>
          </p:nvPr>
        </p:nvSpPr>
        <p:spPr>
          <a:xfrm>
            <a:off x="152400" y="609600"/>
            <a:ext cx="8839200" cy="6019800"/>
          </a:xfrm>
        </p:spPr>
        <p:txBody>
          <a:bodyPr>
            <a:normAutofit/>
          </a:bodyPr>
          <a:lstStyle/>
          <a:p>
            <a:pPr algn="just"/>
            <a:r>
              <a:rPr lang="en-US" sz="2200" dirty="0" smtClean="0">
                <a:solidFill>
                  <a:srgbClr val="FF0000"/>
                </a:solidFill>
                <a:latin typeface="Times New Roman" pitchFamily="18" charset="0"/>
                <a:cs typeface="Times New Roman" pitchFamily="18" charset="0"/>
              </a:rPr>
              <a:t>[</a:t>
            </a:r>
            <a:r>
              <a:rPr lang="en-US" sz="2200" dirty="0" smtClean="0">
                <a:solidFill>
                  <a:srgbClr val="0070C0"/>
                </a:solidFill>
                <a:latin typeface="Times New Roman" pitchFamily="18" charset="0"/>
                <a:cs typeface="Times New Roman" pitchFamily="18" charset="0"/>
              </a:rPr>
              <a:t>It should be noted that the fundamental mode propagates in a medium with a refractive index </a:t>
            </a:r>
            <a:r>
              <a:rPr lang="en-US" sz="2200" i="1" dirty="0" smtClean="0">
                <a:solidFill>
                  <a:srgbClr val="0070C0"/>
                </a:solidFill>
                <a:latin typeface="Times New Roman" pitchFamily="18" charset="0"/>
                <a:cs typeface="Times New Roman" pitchFamily="18" charset="0"/>
              </a:rPr>
              <a:t>n(r) which is dependent on the distance r from the fiber axis. </a:t>
            </a:r>
          </a:p>
          <a:p>
            <a:pPr algn="just"/>
            <a:endParaRPr lang="en-US" sz="1400" i="1" dirty="0" smtClean="0">
              <a:latin typeface="Times New Roman" pitchFamily="18" charset="0"/>
              <a:cs typeface="Times New Roman" pitchFamily="18" charset="0"/>
            </a:endParaRPr>
          </a:p>
          <a:p>
            <a:pPr algn="just"/>
            <a:r>
              <a:rPr lang="en-US" sz="2200" i="1" dirty="0" smtClean="0">
                <a:solidFill>
                  <a:srgbClr val="00B050"/>
                </a:solidFill>
                <a:latin typeface="Times New Roman" pitchFamily="18" charset="0"/>
                <a:cs typeface="Times New Roman" pitchFamily="18" charset="0"/>
              </a:rPr>
              <a:t>The effective refractive </a:t>
            </a:r>
            <a:r>
              <a:rPr lang="en-US" sz="2200" dirty="0" smtClean="0">
                <a:solidFill>
                  <a:srgbClr val="00B050"/>
                </a:solidFill>
                <a:latin typeface="Times New Roman" pitchFamily="18" charset="0"/>
                <a:cs typeface="Times New Roman" pitchFamily="18" charset="0"/>
              </a:rPr>
              <a:t>index can therefore be considered as an average over the refractive index of this medium.</a:t>
            </a:r>
          </a:p>
          <a:p>
            <a:pPr algn="just"/>
            <a:endParaRPr lang="en-US" sz="2200" dirty="0" smtClean="0">
              <a:latin typeface="Times New Roman" pitchFamily="18" charset="0"/>
              <a:cs typeface="Times New Roman" pitchFamily="18" charset="0"/>
            </a:endParaRPr>
          </a:p>
          <a:p>
            <a:pPr algn="just"/>
            <a:r>
              <a:rPr lang="en-US" sz="2200" dirty="0" smtClean="0">
                <a:solidFill>
                  <a:srgbClr val="002060"/>
                </a:solidFill>
                <a:latin typeface="Times New Roman" pitchFamily="18" charset="0"/>
                <a:cs typeface="Times New Roman" pitchFamily="18" charset="0"/>
              </a:rPr>
              <a:t>Within a normally clad fiber, not depressed-</a:t>
            </a:r>
            <a:r>
              <a:rPr lang="en-US" sz="2200" dirty="0" err="1" smtClean="0">
                <a:solidFill>
                  <a:srgbClr val="002060"/>
                </a:solidFill>
                <a:latin typeface="Times New Roman" pitchFamily="18" charset="0"/>
                <a:cs typeface="Times New Roman" pitchFamily="18" charset="0"/>
              </a:rPr>
              <a:t>cladded</a:t>
            </a:r>
            <a:r>
              <a:rPr lang="en-US" sz="2200" dirty="0" smtClean="0">
                <a:solidFill>
                  <a:srgbClr val="002060"/>
                </a:solidFill>
                <a:latin typeface="Times New Roman" pitchFamily="18" charset="0"/>
                <a:cs typeface="Times New Roman" pitchFamily="18" charset="0"/>
              </a:rPr>
              <a:t> fibers, at long wavelengths (i.e. small </a:t>
            </a:r>
            <a:r>
              <a:rPr lang="en-US" sz="2200" i="1" dirty="0" smtClean="0">
                <a:solidFill>
                  <a:srgbClr val="002060"/>
                </a:solidFill>
                <a:latin typeface="Times New Roman" pitchFamily="18" charset="0"/>
                <a:cs typeface="Times New Roman" pitchFamily="18" charset="0"/>
              </a:rPr>
              <a:t>V values) the MFD is large compared to the core diameter and </a:t>
            </a:r>
            <a:r>
              <a:rPr lang="en-US" sz="2200" dirty="0" smtClean="0">
                <a:solidFill>
                  <a:srgbClr val="002060"/>
                </a:solidFill>
                <a:latin typeface="Times New Roman" pitchFamily="18" charset="0"/>
                <a:cs typeface="Times New Roman" pitchFamily="18" charset="0"/>
              </a:rPr>
              <a:t>hence the electric field extends far into the cladding region</a:t>
            </a:r>
            <a:r>
              <a:rPr lang="en-US" sz="2200" dirty="0" smtClean="0">
                <a:latin typeface="Times New Roman" pitchFamily="18" charset="0"/>
                <a:cs typeface="Times New Roman" pitchFamily="18" charset="0"/>
              </a:rPr>
              <a:t>. </a:t>
            </a:r>
          </a:p>
          <a:p>
            <a:pPr algn="just"/>
            <a:endParaRPr lang="en-US" sz="22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In this case the propagation constant β will be approximately equal to </a:t>
            </a:r>
            <a:r>
              <a:rPr lang="en-US" sz="2200" i="1" dirty="0" smtClean="0">
                <a:solidFill>
                  <a:srgbClr val="00B050"/>
                </a:solidFill>
                <a:latin typeface="Times New Roman" pitchFamily="18" charset="0"/>
                <a:cs typeface="Times New Roman" pitchFamily="18" charset="0"/>
              </a:rPr>
              <a:t>n</a:t>
            </a:r>
            <a:r>
              <a:rPr lang="en-US" sz="1000" i="1" dirty="0" smtClean="0">
                <a:solidFill>
                  <a:srgbClr val="00B050"/>
                </a:solidFill>
                <a:latin typeface="Times New Roman" pitchFamily="18" charset="0"/>
                <a:cs typeface="Times New Roman" pitchFamily="18" charset="0"/>
              </a:rPr>
              <a:t>2</a:t>
            </a:r>
            <a:r>
              <a:rPr lang="en-US" sz="2200" i="1" dirty="0" smtClean="0">
                <a:solidFill>
                  <a:srgbClr val="00B050"/>
                </a:solidFill>
                <a:latin typeface="Times New Roman" pitchFamily="18" charset="0"/>
                <a:cs typeface="Times New Roman" pitchFamily="18" charset="0"/>
              </a:rPr>
              <a:t>k (i.e. the cladding wave number) and the </a:t>
            </a:r>
            <a:r>
              <a:rPr lang="en-US" sz="2200" dirty="0" smtClean="0">
                <a:solidFill>
                  <a:srgbClr val="00B050"/>
                </a:solidFill>
                <a:latin typeface="Times New Roman" pitchFamily="18" charset="0"/>
                <a:cs typeface="Times New Roman" pitchFamily="18" charset="0"/>
              </a:rPr>
              <a:t>effective index will be similar to the refractive index of the cladding </a:t>
            </a:r>
            <a:r>
              <a:rPr lang="en-US" sz="2200" i="1" dirty="0" smtClean="0">
                <a:solidFill>
                  <a:srgbClr val="00B050"/>
                </a:solidFill>
                <a:latin typeface="Times New Roman" pitchFamily="18" charset="0"/>
                <a:cs typeface="Times New Roman" pitchFamily="18" charset="0"/>
              </a:rPr>
              <a:t>n</a:t>
            </a:r>
            <a:r>
              <a:rPr lang="en-US" sz="1100" i="1" dirty="0" smtClean="0">
                <a:solidFill>
                  <a:srgbClr val="00B050"/>
                </a:solidFill>
                <a:latin typeface="Times New Roman" pitchFamily="18" charset="0"/>
                <a:cs typeface="Times New Roman" pitchFamily="18" charset="0"/>
              </a:rPr>
              <a:t>2</a:t>
            </a:r>
            <a:r>
              <a:rPr lang="en-US" sz="2200" i="1" dirty="0" smtClean="0">
                <a:solidFill>
                  <a:srgbClr val="00B050"/>
                </a:solidFill>
                <a:latin typeface="Times New Roman" pitchFamily="18" charset="0"/>
                <a:cs typeface="Times New Roman" pitchFamily="18" charset="0"/>
              </a:rPr>
              <a:t>.</a:t>
            </a:r>
            <a:r>
              <a:rPr lang="en-US" sz="2200" i="1" dirty="0" smtClean="0">
                <a:solidFill>
                  <a:srgbClr val="FF0000"/>
                </a:solidFill>
                <a:latin typeface="Times New Roman" pitchFamily="18" charset="0"/>
                <a:cs typeface="Times New Roman" pitchFamily="18" charset="0"/>
              </a:rPr>
              <a:t> ]</a:t>
            </a:r>
          </a:p>
          <a:p>
            <a:pPr algn="just"/>
            <a:endParaRPr lang="en-US" sz="2200" i="1" dirty="0" smtClean="0">
              <a:latin typeface="Times New Roman" pitchFamily="18" charset="0"/>
              <a:cs typeface="Times New Roman" pitchFamily="18" charset="0"/>
            </a:endParaRPr>
          </a:p>
          <a:p>
            <a:pPr algn="just"/>
            <a:r>
              <a:rPr lang="en-US" sz="2200" i="1" dirty="0" smtClean="0">
                <a:solidFill>
                  <a:srgbClr val="0070C0"/>
                </a:solidFill>
                <a:latin typeface="Times New Roman" pitchFamily="18" charset="0"/>
                <a:cs typeface="Times New Roman" pitchFamily="18" charset="0"/>
              </a:rPr>
              <a:t>Physically, most </a:t>
            </a:r>
            <a:r>
              <a:rPr lang="en-US" sz="2200" dirty="0" smtClean="0">
                <a:solidFill>
                  <a:srgbClr val="0070C0"/>
                </a:solidFill>
                <a:latin typeface="Times New Roman" pitchFamily="18" charset="0"/>
                <a:cs typeface="Times New Roman" pitchFamily="18" charset="0"/>
              </a:rPr>
              <a:t>of the power is transmitted in the cladding material.</a:t>
            </a:r>
            <a:endParaRPr lang="en-US" sz="2200"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116</a:t>
            </a:fld>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1800" b="1" dirty="0" smtClean="0">
                <a:solidFill>
                  <a:srgbClr val="FF0000"/>
                </a:solidFill>
                <a:latin typeface="Times New Roman" pitchFamily="18" charset="0"/>
                <a:cs typeface="Times New Roman" pitchFamily="18" charset="0"/>
              </a:rPr>
              <a:t>Effective refractive index-3</a:t>
            </a:r>
            <a:endParaRPr lang="en-US" sz="1800" dirty="0"/>
          </a:p>
        </p:txBody>
      </p:sp>
      <p:sp>
        <p:nvSpPr>
          <p:cNvPr id="3" name="Content Placeholder 2"/>
          <p:cNvSpPr>
            <a:spLocks noGrp="1"/>
          </p:cNvSpPr>
          <p:nvPr>
            <p:ph idx="1"/>
          </p:nvPr>
        </p:nvSpPr>
        <p:spPr>
          <a:xfrm>
            <a:off x="152400" y="457200"/>
            <a:ext cx="8839200" cy="5943600"/>
          </a:xfrm>
        </p:spPr>
        <p:txBody>
          <a:bodyPr>
            <a:normAutofit/>
          </a:bodyPr>
          <a:lstStyle/>
          <a:p>
            <a:pPr algn="just"/>
            <a:r>
              <a:rPr lang="en-US" sz="2200" dirty="0" smtClean="0">
                <a:solidFill>
                  <a:srgbClr val="FF0000"/>
                </a:solidFill>
                <a:latin typeface="Times New Roman" pitchFamily="18" charset="0"/>
                <a:cs typeface="Times New Roman" pitchFamily="18" charset="0"/>
              </a:rPr>
              <a:t>At short wavelengths</a:t>
            </a:r>
            <a:r>
              <a:rPr lang="en-US" sz="2200" dirty="0" smtClean="0">
                <a:solidFill>
                  <a:srgbClr val="0070C0"/>
                </a:solidFill>
                <a:latin typeface="Times New Roman" pitchFamily="18" charset="0"/>
                <a:cs typeface="Times New Roman" pitchFamily="18" charset="0"/>
              </a:rPr>
              <a:t>, however, </a:t>
            </a:r>
            <a:r>
              <a:rPr lang="en-US" sz="2200" dirty="0" smtClean="0">
                <a:solidFill>
                  <a:srgbClr val="FF0000"/>
                </a:solidFill>
                <a:latin typeface="Times New Roman" pitchFamily="18" charset="0"/>
                <a:cs typeface="Times New Roman" pitchFamily="18" charset="0"/>
              </a:rPr>
              <a:t>the field is concentrated </a:t>
            </a:r>
            <a:r>
              <a:rPr lang="en-US" sz="2200" dirty="0" smtClean="0">
                <a:solidFill>
                  <a:srgbClr val="0070C0"/>
                </a:solidFill>
                <a:latin typeface="Times New Roman" pitchFamily="18" charset="0"/>
                <a:cs typeface="Times New Roman" pitchFamily="18" charset="0"/>
              </a:rPr>
              <a:t>in the </a:t>
            </a:r>
            <a:r>
              <a:rPr lang="en-US" sz="2200" dirty="0" smtClean="0">
                <a:solidFill>
                  <a:srgbClr val="FF0000"/>
                </a:solidFill>
                <a:latin typeface="Times New Roman" pitchFamily="18" charset="0"/>
                <a:cs typeface="Times New Roman" pitchFamily="18" charset="0"/>
              </a:rPr>
              <a:t>core</a:t>
            </a:r>
            <a:r>
              <a:rPr lang="en-US" sz="2200" dirty="0" smtClean="0">
                <a:solidFill>
                  <a:srgbClr val="0070C0"/>
                </a:solidFill>
                <a:latin typeface="Times New Roman" pitchFamily="18" charset="0"/>
                <a:cs typeface="Times New Roman" pitchFamily="18" charset="0"/>
              </a:rPr>
              <a:t> </a:t>
            </a:r>
            <a:r>
              <a:rPr lang="en-US" sz="2200" dirty="0" smtClean="0">
                <a:solidFill>
                  <a:srgbClr val="FF0000"/>
                </a:solidFill>
                <a:latin typeface="Times New Roman" pitchFamily="18" charset="0"/>
                <a:cs typeface="Times New Roman" pitchFamily="18" charset="0"/>
              </a:rPr>
              <a:t>region</a:t>
            </a:r>
            <a:r>
              <a:rPr lang="en-US" sz="2200" dirty="0" smtClean="0">
                <a:solidFill>
                  <a:srgbClr val="0070C0"/>
                </a:solidFill>
                <a:latin typeface="Times New Roman" pitchFamily="18" charset="0"/>
                <a:cs typeface="Times New Roman" pitchFamily="18" charset="0"/>
              </a:rPr>
              <a:t> and the propagation constant</a:t>
            </a:r>
            <a:r>
              <a:rPr lang="en-US" sz="2200" dirty="0" smtClean="0">
                <a:solidFill>
                  <a:srgbClr val="FF0000"/>
                </a:solidFill>
                <a:latin typeface="Times New Roman" pitchFamily="18" charset="0"/>
                <a:cs typeface="Times New Roman" pitchFamily="18" charset="0"/>
              </a:rPr>
              <a:t> β </a:t>
            </a:r>
            <a:r>
              <a:rPr lang="en-US" sz="2200" dirty="0" smtClean="0">
                <a:solidFill>
                  <a:srgbClr val="0070C0"/>
                </a:solidFill>
                <a:latin typeface="Times New Roman" pitchFamily="18" charset="0"/>
                <a:cs typeface="Times New Roman" pitchFamily="18" charset="0"/>
              </a:rPr>
              <a:t>approximates to the maximum wave number</a:t>
            </a:r>
            <a:r>
              <a:rPr lang="en-US" sz="2200" dirty="0" smtClean="0">
                <a:solidFill>
                  <a:srgbClr val="FF0000"/>
                </a:solidFill>
                <a:latin typeface="Times New Roman" pitchFamily="18" charset="0"/>
                <a:cs typeface="Times New Roman" pitchFamily="18" charset="0"/>
              </a:rPr>
              <a:t> </a:t>
            </a:r>
            <a:r>
              <a:rPr lang="en-US" sz="2200" i="1" dirty="0" smtClean="0">
                <a:solidFill>
                  <a:srgbClr val="FF0000"/>
                </a:solidFill>
                <a:latin typeface="Times New Roman" pitchFamily="18" charset="0"/>
                <a:cs typeface="Times New Roman" pitchFamily="18" charset="0"/>
              </a:rPr>
              <a:t>n</a:t>
            </a:r>
            <a:r>
              <a:rPr lang="en-US" sz="1100" i="1" dirty="0" smtClean="0">
                <a:solidFill>
                  <a:srgbClr val="FF0000"/>
                </a:solidFill>
                <a:latin typeface="Times New Roman" pitchFamily="18" charset="0"/>
                <a:cs typeface="Times New Roman" pitchFamily="18" charset="0"/>
              </a:rPr>
              <a:t>1</a:t>
            </a:r>
            <a:r>
              <a:rPr lang="en-US" sz="2200" i="1" dirty="0" smtClean="0">
                <a:solidFill>
                  <a:srgbClr val="FF0000"/>
                </a:solidFill>
                <a:latin typeface="Times New Roman" pitchFamily="18" charset="0"/>
                <a:cs typeface="Times New Roman" pitchFamily="18" charset="0"/>
              </a:rPr>
              <a:t>k</a:t>
            </a:r>
            <a:r>
              <a:rPr lang="en-US" sz="2200" i="1" dirty="0" smtClean="0">
                <a:solidFill>
                  <a:srgbClr val="0070C0"/>
                </a:solidFill>
                <a:latin typeface="Times New Roman" pitchFamily="18" charset="0"/>
                <a:cs typeface="Times New Roman" pitchFamily="18" charset="0"/>
              </a:rPr>
              <a:t>. </a:t>
            </a:r>
          </a:p>
          <a:p>
            <a:pPr algn="just"/>
            <a:endParaRPr lang="en-US" sz="1800" i="1" dirty="0" smtClean="0">
              <a:latin typeface="Times New Roman" pitchFamily="18" charset="0"/>
              <a:cs typeface="Times New Roman" pitchFamily="18" charset="0"/>
            </a:endParaRPr>
          </a:p>
          <a:p>
            <a:pPr algn="just"/>
            <a:r>
              <a:rPr lang="en-US" sz="2200" i="1" dirty="0" smtClean="0">
                <a:solidFill>
                  <a:srgbClr val="00B050"/>
                </a:solidFill>
                <a:latin typeface="Times New Roman" pitchFamily="18" charset="0"/>
                <a:cs typeface="Times New Roman" pitchFamily="18" charset="0"/>
              </a:rPr>
              <a:t>Following this discussion, and as indicated previously </a:t>
            </a:r>
            <a:r>
              <a:rPr lang="en-US" sz="2200" dirty="0" smtClean="0">
                <a:solidFill>
                  <a:srgbClr val="00B050"/>
                </a:solidFill>
                <a:latin typeface="Times New Roman" pitchFamily="18" charset="0"/>
                <a:cs typeface="Times New Roman" pitchFamily="18" charset="0"/>
              </a:rPr>
              <a:t>in Eq. (2.62), then the propagation constant in single-mode fiber varies over the interval </a:t>
            </a:r>
            <a:r>
              <a:rPr lang="en-US" sz="2200" i="1" dirty="0" smtClean="0">
                <a:solidFill>
                  <a:srgbClr val="00B050"/>
                </a:solidFill>
                <a:latin typeface="Times New Roman" pitchFamily="18" charset="0"/>
                <a:cs typeface="Times New Roman" pitchFamily="18" charset="0"/>
              </a:rPr>
              <a:t>n</a:t>
            </a:r>
            <a:r>
              <a:rPr lang="en-US" sz="1200" i="1" dirty="0" smtClean="0">
                <a:solidFill>
                  <a:srgbClr val="00B050"/>
                </a:solidFill>
                <a:latin typeface="Times New Roman" pitchFamily="18" charset="0"/>
                <a:cs typeface="Times New Roman" pitchFamily="18" charset="0"/>
              </a:rPr>
              <a:t>2</a:t>
            </a:r>
            <a:r>
              <a:rPr lang="en-US" sz="2200" i="1" dirty="0" smtClean="0">
                <a:solidFill>
                  <a:srgbClr val="00B050"/>
                </a:solidFill>
                <a:latin typeface="Times New Roman" pitchFamily="18" charset="0"/>
                <a:cs typeface="Times New Roman" pitchFamily="18" charset="0"/>
              </a:rPr>
              <a:t>k &lt; β &lt; n</a:t>
            </a:r>
            <a:r>
              <a:rPr lang="en-US" sz="1050" i="1" dirty="0" smtClean="0">
                <a:solidFill>
                  <a:srgbClr val="00B050"/>
                </a:solidFill>
                <a:latin typeface="Times New Roman" pitchFamily="18" charset="0"/>
                <a:cs typeface="Times New Roman" pitchFamily="18" charset="0"/>
              </a:rPr>
              <a:t>1</a:t>
            </a:r>
            <a:r>
              <a:rPr lang="en-US" sz="2200" i="1" dirty="0" smtClean="0">
                <a:solidFill>
                  <a:srgbClr val="00B050"/>
                </a:solidFill>
                <a:latin typeface="Times New Roman" pitchFamily="18" charset="0"/>
                <a:cs typeface="Times New Roman" pitchFamily="18" charset="0"/>
              </a:rPr>
              <a:t>k. </a:t>
            </a:r>
          </a:p>
          <a:p>
            <a:pPr algn="just"/>
            <a:endParaRPr lang="en-US" sz="1800" i="1" dirty="0" smtClean="0">
              <a:latin typeface="Times New Roman" pitchFamily="18" charset="0"/>
              <a:cs typeface="Times New Roman" pitchFamily="18" charset="0"/>
            </a:endParaRPr>
          </a:p>
          <a:p>
            <a:pPr algn="just"/>
            <a:r>
              <a:rPr lang="en-US" sz="2200" i="1" dirty="0" smtClean="0">
                <a:solidFill>
                  <a:srgbClr val="0070C0"/>
                </a:solidFill>
                <a:latin typeface="Times New Roman" pitchFamily="18" charset="0"/>
                <a:cs typeface="Times New Roman" pitchFamily="18" charset="0"/>
              </a:rPr>
              <a:t>Hence, the effective refractive index will vary over the range n</a:t>
            </a:r>
            <a:r>
              <a:rPr lang="en-US" sz="1200" i="1" dirty="0" smtClean="0">
                <a:solidFill>
                  <a:srgbClr val="0070C0"/>
                </a:solidFill>
                <a:latin typeface="Times New Roman" pitchFamily="18" charset="0"/>
                <a:cs typeface="Times New Roman" pitchFamily="18" charset="0"/>
              </a:rPr>
              <a:t>2</a:t>
            </a:r>
            <a:r>
              <a:rPr lang="en-US" sz="2200" i="1" dirty="0" smtClean="0">
                <a:solidFill>
                  <a:srgbClr val="0070C0"/>
                </a:solidFill>
                <a:latin typeface="Times New Roman" pitchFamily="18" charset="0"/>
                <a:cs typeface="Times New Roman" pitchFamily="18" charset="0"/>
              </a:rPr>
              <a:t> &lt; </a:t>
            </a:r>
            <a:r>
              <a:rPr lang="en-US" sz="2200" i="1" dirty="0" err="1" smtClean="0">
                <a:solidFill>
                  <a:srgbClr val="0070C0"/>
                </a:solidFill>
                <a:latin typeface="Times New Roman" pitchFamily="18" charset="0"/>
                <a:cs typeface="Times New Roman" pitchFamily="18" charset="0"/>
              </a:rPr>
              <a:t>n</a:t>
            </a:r>
            <a:r>
              <a:rPr lang="en-US" sz="1200" i="1" dirty="0" err="1" smtClean="0">
                <a:solidFill>
                  <a:srgbClr val="0070C0"/>
                </a:solidFill>
                <a:latin typeface="Times New Roman" pitchFamily="18" charset="0"/>
                <a:cs typeface="Times New Roman" pitchFamily="18" charset="0"/>
              </a:rPr>
              <a:t>eff</a:t>
            </a:r>
            <a:r>
              <a:rPr lang="en-US" sz="2200" i="1" dirty="0" smtClean="0">
                <a:solidFill>
                  <a:srgbClr val="0070C0"/>
                </a:solidFill>
                <a:latin typeface="Times New Roman" pitchFamily="18" charset="0"/>
                <a:cs typeface="Times New Roman" pitchFamily="18" charset="0"/>
              </a:rPr>
              <a:t> &lt; n</a:t>
            </a:r>
            <a:r>
              <a:rPr lang="en-US" sz="1050" i="1" dirty="0" smtClean="0">
                <a:solidFill>
                  <a:srgbClr val="0070C0"/>
                </a:solidFill>
                <a:latin typeface="Times New Roman" pitchFamily="18" charset="0"/>
                <a:cs typeface="Times New Roman" pitchFamily="18" charset="0"/>
              </a:rPr>
              <a:t>1</a:t>
            </a:r>
            <a:r>
              <a:rPr lang="en-US" sz="2200" i="1" dirty="0" smtClean="0">
                <a:solidFill>
                  <a:srgbClr val="0070C0"/>
                </a:solidFill>
                <a:latin typeface="Times New Roman" pitchFamily="18" charset="0"/>
                <a:cs typeface="Times New Roman" pitchFamily="18" charset="0"/>
              </a:rPr>
              <a:t>.</a:t>
            </a:r>
          </a:p>
          <a:p>
            <a:pPr algn="just"/>
            <a:endParaRPr lang="en-US" sz="2200" i="1"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In addition, a relationship between the effective refractive index and the normalized propagation constant </a:t>
            </a:r>
            <a:r>
              <a:rPr lang="en-US" sz="2200" b="1" i="1" dirty="0" smtClean="0">
                <a:solidFill>
                  <a:srgbClr val="00B0F0"/>
                </a:solidFill>
                <a:latin typeface="Times New Roman" pitchFamily="18" charset="0"/>
                <a:cs typeface="Times New Roman" pitchFamily="18" charset="0"/>
              </a:rPr>
              <a:t>b</a:t>
            </a:r>
            <a:r>
              <a:rPr lang="en-US" sz="2200" i="1" dirty="0" smtClean="0">
                <a:solidFill>
                  <a:srgbClr val="FF0000"/>
                </a:solidFill>
                <a:latin typeface="Times New Roman" pitchFamily="18" charset="0"/>
                <a:cs typeface="Times New Roman" pitchFamily="18" charset="0"/>
              </a:rPr>
              <a:t> defined in Eq. (2.71) as:</a:t>
            </a:r>
            <a:endParaRPr lang="en-US" sz="2200" dirty="0">
              <a:solidFill>
                <a:srgbClr val="FF00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1828800" y="5105400"/>
            <a:ext cx="7086600" cy="838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117</a:t>
            </a:fld>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839200" cy="228600"/>
          </a:xfrm>
        </p:spPr>
        <p:txBody>
          <a:bodyPr>
            <a:noAutofit/>
          </a:bodyPr>
          <a:lstStyle/>
          <a:p>
            <a:r>
              <a:rPr lang="en-US" sz="1800" b="1" dirty="0" smtClean="0">
                <a:solidFill>
                  <a:srgbClr val="FF0000"/>
                </a:solidFill>
                <a:latin typeface="Times New Roman" pitchFamily="18" charset="0"/>
                <a:cs typeface="Times New Roman" pitchFamily="18" charset="0"/>
              </a:rPr>
              <a:t>Effective refractive index-4</a:t>
            </a:r>
            <a:endParaRPr lang="en-US" sz="1800" dirty="0"/>
          </a:p>
        </p:txBody>
      </p:sp>
      <p:pic>
        <p:nvPicPr>
          <p:cNvPr id="3074" name="Picture 2"/>
          <p:cNvPicPr>
            <a:picLocks noGrp="1" noChangeAspect="1" noChangeArrowheads="1"/>
          </p:cNvPicPr>
          <p:nvPr>
            <p:ph idx="1"/>
          </p:nvPr>
        </p:nvPicPr>
        <p:blipFill>
          <a:blip r:embed="rId2"/>
          <a:srcRect/>
          <a:stretch>
            <a:fillRect/>
          </a:stretch>
        </p:blipFill>
        <p:spPr bwMode="auto">
          <a:xfrm>
            <a:off x="381000" y="381000"/>
            <a:ext cx="8305800" cy="52578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118</a:t>
            </a:fld>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228600"/>
          </a:xfrm>
        </p:spPr>
        <p:txBody>
          <a:bodyPr>
            <a:noAutofit/>
          </a:bodyPr>
          <a:lstStyle/>
          <a:p>
            <a:r>
              <a:rPr lang="en-US" sz="1800" b="1" dirty="0" smtClean="0">
                <a:solidFill>
                  <a:srgbClr val="FF0000"/>
                </a:solidFill>
                <a:latin typeface="Times New Roman" pitchFamily="18" charset="0"/>
                <a:cs typeface="Times New Roman" pitchFamily="18" charset="0"/>
              </a:rPr>
              <a:t>Effective refractive index-5</a:t>
            </a:r>
            <a:endParaRPr lang="en-US" sz="1800" dirty="0"/>
          </a:p>
        </p:txBody>
      </p:sp>
      <p:sp>
        <p:nvSpPr>
          <p:cNvPr id="3" name="Content Placeholder 2"/>
          <p:cNvSpPr>
            <a:spLocks noGrp="1"/>
          </p:cNvSpPr>
          <p:nvPr>
            <p:ph idx="1"/>
          </p:nvPr>
        </p:nvSpPr>
        <p:spPr>
          <a:xfrm>
            <a:off x="152400" y="304800"/>
            <a:ext cx="8839200" cy="3429000"/>
          </a:xfrm>
        </p:spPr>
        <p:txBody>
          <a:bodyPr>
            <a:normAutofit lnSpcReduction="10000"/>
          </a:bodyPr>
          <a:lstStyle/>
          <a:p>
            <a:pPr algn="just"/>
            <a:r>
              <a:rPr lang="en-US" sz="2200" dirty="0" smtClean="0">
                <a:solidFill>
                  <a:srgbClr val="FF0000"/>
                </a:solidFill>
                <a:latin typeface="Times New Roman" pitchFamily="18" charset="0"/>
                <a:cs typeface="Times New Roman" pitchFamily="18" charset="0"/>
              </a:rPr>
              <a:t>The </a:t>
            </a:r>
            <a:r>
              <a:rPr lang="en-US" sz="2200" dirty="0" smtClean="0">
                <a:solidFill>
                  <a:srgbClr val="00B0F0"/>
                </a:solidFill>
                <a:latin typeface="Times New Roman" pitchFamily="18" charset="0"/>
                <a:cs typeface="Times New Roman" pitchFamily="18" charset="0"/>
              </a:rPr>
              <a:t>dimensionless parameter </a:t>
            </a:r>
            <a:r>
              <a:rPr lang="en-US" sz="2200" i="1" dirty="0" smtClean="0">
                <a:solidFill>
                  <a:srgbClr val="00B0F0"/>
                </a:solidFill>
                <a:latin typeface="Times New Roman" pitchFamily="18" charset="0"/>
                <a:cs typeface="Times New Roman" pitchFamily="18" charset="0"/>
              </a:rPr>
              <a:t>b </a:t>
            </a:r>
            <a:r>
              <a:rPr lang="en-US" sz="2200" i="1" dirty="0" smtClean="0">
                <a:solidFill>
                  <a:srgbClr val="FF0000"/>
                </a:solidFill>
                <a:latin typeface="Times New Roman" pitchFamily="18" charset="0"/>
                <a:cs typeface="Times New Roman" pitchFamily="18" charset="0"/>
              </a:rPr>
              <a:t>which varies </a:t>
            </a:r>
            <a:r>
              <a:rPr lang="en-US" sz="2200" i="1" dirty="0" smtClean="0">
                <a:solidFill>
                  <a:srgbClr val="00B0F0"/>
                </a:solidFill>
                <a:latin typeface="Times New Roman" pitchFamily="18" charset="0"/>
                <a:cs typeface="Times New Roman" pitchFamily="18" charset="0"/>
              </a:rPr>
              <a:t>between 0 and 1 </a:t>
            </a:r>
            <a:r>
              <a:rPr lang="en-US" sz="2200" i="1" dirty="0" smtClean="0">
                <a:solidFill>
                  <a:srgbClr val="FF0000"/>
                </a:solidFill>
                <a:latin typeface="Times New Roman" pitchFamily="18" charset="0"/>
                <a:cs typeface="Times New Roman" pitchFamily="18" charset="0"/>
              </a:rPr>
              <a:t>is particularly useful in the </a:t>
            </a:r>
            <a:r>
              <a:rPr lang="en-US" sz="2200" dirty="0" smtClean="0">
                <a:solidFill>
                  <a:srgbClr val="FF0000"/>
                </a:solidFill>
                <a:latin typeface="Times New Roman" pitchFamily="18" charset="0"/>
                <a:cs typeface="Times New Roman" pitchFamily="18" charset="0"/>
              </a:rPr>
              <a:t>theory of single-mode fibers because the relative refractive index difference is very small, giving only a small range for β. </a:t>
            </a:r>
          </a:p>
          <a:p>
            <a:pPr algn="just"/>
            <a:endParaRPr lang="en-US" sz="12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Moreover, it allows a simple graphical representation of results to be presented as illustrated by the characteristic shown in Figure 2.32 of the normalized phase constant of b as a function of normalized frequency </a:t>
            </a:r>
            <a:r>
              <a:rPr lang="en-US" sz="2200" i="1" dirty="0" smtClean="0">
                <a:solidFill>
                  <a:srgbClr val="00B050"/>
                </a:solidFill>
                <a:latin typeface="Times New Roman" pitchFamily="18" charset="0"/>
                <a:cs typeface="Times New Roman" pitchFamily="18" charset="0"/>
              </a:rPr>
              <a:t>V in a step index </a:t>
            </a:r>
            <a:r>
              <a:rPr lang="en-US" sz="2200" dirty="0" smtClean="0">
                <a:solidFill>
                  <a:srgbClr val="00B050"/>
                </a:solidFill>
                <a:latin typeface="Times New Roman" pitchFamily="18" charset="0"/>
                <a:cs typeface="Times New Roman" pitchFamily="18" charset="0"/>
              </a:rPr>
              <a:t>fiber.</a:t>
            </a:r>
          </a:p>
          <a:p>
            <a:pPr algn="just"/>
            <a:endParaRPr lang="en-US" sz="1200" dirty="0" smtClean="0">
              <a:latin typeface="Times New Roman" pitchFamily="18" charset="0"/>
              <a:cs typeface="Times New Roman" pitchFamily="18" charset="0"/>
            </a:endParaRPr>
          </a:p>
          <a:p>
            <a:pPr algn="just"/>
            <a:r>
              <a:rPr lang="en-US" sz="2200" dirty="0" smtClean="0">
                <a:solidFill>
                  <a:srgbClr val="00B0F0"/>
                </a:solidFill>
                <a:latin typeface="Times New Roman" pitchFamily="18" charset="0"/>
                <a:cs typeface="Times New Roman" pitchFamily="18" charset="0"/>
              </a:rPr>
              <a:t>It should also be noted that </a:t>
            </a:r>
            <a:r>
              <a:rPr lang="en-US" sz="2200" i="1" dirty="0" smtClean="0">
                <a:solidFill>
                  <a:srgbClr val="00B0F0"/>
                </a:solidFill>
                <a:latin typeface="Times New Roman" pitchFamily="18" charset="0"/>
                <a:cs typeface="Times New Roman" pitchFamily="18" charset="0"/>
              </a:rPr>
              <a:t>b(V) is a universal function which does not depend </a:t>
            </a:r>
            <a:r>
              <a:rPr lang="en-US" sz="2200" dirty="0" smtClean="0">
                <a:solidFill>
                  <a:srgbClr val="00B0F0"/>
                </a:solidFill>
                <a:latin typeface="Times New Roman" pitchFamily="18" charset="0"/>
                <a:cs typeface="Times New Roman" pitchFamily="18" charset="0"/>
              </a:rPr>
              <a:t>explicitly on other fiber parameters.</a:t>
            </a:r>
            <a:endParaRPr lang="en-US" sz="2200" dirty="0">
              <a:solidFill>
                <a:srgbClr val="00B0F0"/>
              </a:solidFill>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srcRect/>
          <a:stretch>
            <a:fillRect/>
          </a:stretch>
        </p:blipFill>
        <p:spPr bwMode="auto">
          <a:xfrm>
            <a:off x="838200" y="3733800"/>
            <a:ext cx="7467600" cy="2971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119</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Autofit/>
          </a:bodyPr>
          <a:lstStyle/>
          <a:p>
            <a:r>
              <a:rPr lang="en-US" sz="2000" b="1" dirty="0" smtClean="0">
                <a:solidFill>
                  <a:srgbClr val="FF0000"/>
                </a:solidFill>
              </a:rPr>
              <a:t>Historical development              -8</a:t>
            </a:r>
            <a:endParaRPr lang="en-US" sz="2000" dirty="0"/>
          </a:p>
        </p:txBody>
      </p:sp>
      <p:sp>
        <p:nvSpPr>
          <p:cNvPr id="3" name="Content Placeholder 2"/>
          <p:cNvSpPr>
            <a:spLocks noGrp="1"/>
          </p:cNvSpPr>
          <p:nvPr>
            <p:ph idx="1"/>
          </p:nvPr>
        </p:nvSpPr>
        <p:spPr>
          <a:xfrm>
            <a:off x="152400" y="304800"/>
            <a:ext cx="8839200" cy="6324600"/>
          </a:xfrm>
        </p:spPr>
        <p:txBody>
          <a:bodyPr>
            <a:noAutofit/>
          </a:bodyPr>
          <a:lstStyle/>
          <a:p>
            <a:pPr algn="just"/>
            <a:r>
              <a:rPr lang="en-US" sz="2000" dirty="0" smtClean="0">
                <a:solidFill>
                  <a:srgbClr val="00B0F0"/>
                </a:solidFill>
                <a:latin typeface="Times New Roman" pitchFamily="18" charset="0"/>
                <a:cs typeface="Times New Roman" pitchFamily="18" charset="0"/>
              </a:rPr>
              <a:t>Direct modulation of commercial semiconductor lasers at 2.5 </a:t>
            </a:r>
            <a:r>
              <a:rPr lang="en-US" sz="2000" dirty="0" err="1" smtClean="0">
                <a:solidFill>
                  <a:srgbClr val="00B0F0"/>
                </a:solidFill>
                <a:latin typeface="Times New Roman" pitchFamily="18" charset="0"/>
                <a:cs typeface="Times New Roman" pitchFamily="18" charset="0"/>
              </a:rPr>
              <a:t>Gbit</a:t>
            </a:r>
            <a:r>
              <a:rPr lang="en-US" sz="2000" dirty="0" smtClean="0">
                <a:solidFill>
                  <a:srgbClr val="00B0F0"/>
                </a:solidFill>
                <a:latin typeface="Times New Roman" pitchFamily="18" charset="0"/>
                <a:cs typeface="Times New Roman" pitchFamily="18" charset="0"/>
              </a:rPr>
              <a:t> s−1 over single-mode fiber transmission distances up to 200 km at a wavelength of 1.55 </a:t>
            </a:r>
            <a:r>
              <a:rPr lang="en-US" sz="2000" dirty="0" err="1" smtClean="0">
                <a:solidFill>
                  <a:srgbClr val="00B0F0"/>
                </a:solidFill>
                <a:latin typeface="Times New Roman" pitchFamily="18" charset="0"/>
                <a:cs typeface="Times New Roman" pitchFamily="18" charset="0"/>
              </a:rPr>
              <a:t>μm</a:t>
            </a:r>
            <a:r>
              <a:rPr lang="en-US" sz="2000" dirty="0" smtClean="0">
                <a:solidFill>
                  <a:srgbClr val="00B0F0"/>
                </a:solidFill>
                <a:latin typeface="Times New Roman" pitchFamily="18" charset="0"/>
                <a:cs typeface="Times New Roman" pitchFamily="18" charset="0"/>
              </a:rPr>
              <a:t> can be achieved and this may be extended up to 10 </a:t>
            </a:r>
            <a:r>
              <a:rPr lang="en-US" sz="2000" dirty="0" err="1" smtClean="0">
                <a:solidFill>
                  <a:srgbClr val="00B0F0"/>
                </a:solidFill>
                <a:latin typeface="Times New Roman" pitchFamily="18" charset="0"/>
                <a:cs typeface="Times New Roman" pitchFamily="18" charset="0"/>
              </a:rPr>
              <a:t>Gbit</a:t>
            </a:r>
            <a:r>
              <a:rPr lang="en-US" sz="2000" dirty="0" smtClean="0">
                <a:solidFill>
                  <a:srgbClr val="00B0F0"/>
                </a:solidFill>
                <a:latin typeface="Times New Roman" pitchFamily="18" charset="0"/>
                <a:cs typeface="Times New Roman" pitchFamily="18" charset="0"/>
              </a:rPr>
              <a:t> s−1 over shorter unrepeated fiber links.</a:t>
            </a:r>
          </a:p>
          <a:p>
            <a:pPr algn="just"/>
            <a:endParaRPr lang="en-US" sz="1200" dirty="0" smtClean="0">
              <a:solidFill>
                <a:srgbClr val="00B0F0"/>
              </a:solidFill>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Indeed, more recent research and development has focused on 40 </a:t>
            </a:r>
            <a:r>
              <a:rPr lang="en-US" sz="2000" dirty="0" err="1" smtClean="0">
                <a:solidFill>
                  <a:srgbClr val="00B050"/>
                </a:solidFill>
                <a:latin typeface="Times New Roman" pitchFamily="18" charset="0"/>
                <a:cs typeface="Times New Roman" pitchFamily="18" charset="0"/>
              </a:rPr>
              <a:t>Gbit</a:t>
            </a:r>
            <a:r>
              <a:rPr lang="en-US" sz="2000" dirty="0" smtClean="0">
                <a:solidFill>
                  <a:srgbClr val="00B050"/>
                </a:solidFill>
                <a:latin typeface="Times New Roman" pitchFamily="18" charset="0"/>
                <a:cs typeface="Times New Roman" pitchFamily="18" charset="0"/>
              </a:rPr>
              <a:t> s−1 transmission where external laser modulation is required using, for example, a Mach–</a:t>
            </a:r>
            <a:r>
              <a:rPr lang="en-US" sz="2000" dirty="0" err="1" smtClean="0">
                <a:solidFill>
                  <a:srgbClr val="00B050"/>
                </a:solidFill>
                <a:latin typeface="Times New Roman" pitchFamily="18" charset="0"/>
                <a:cs typeface="Times New Roman" pitchFamily="18" charset="0"/>
              </a:rPr>
              <a:t>Zehnder</a:t>
            </a:r>
            <a:r>
              <a:rPr lang="en-US" sz="2000" dirty="0" smtClean="0">
                <a:solidFill>
                  <a:srgbClr val="00B050"/>
                </a:solidFill>
                <a:latin typeface="Times New Roman" pitchFamily="18" charset="0"/>
                <a:cs typeface="Times New Roman" pitchFamily="18" charset="0"/>
              </a:rPr>
              <a:t> or an </a:t>
            </a:r>
            <a:r>
              <a:rPr lang="en-US" sz="2000" dirty="0" err="1" smtClean="0">
                <a:solidFill>
                  <a:srgbClr val="00B050"/>
                </a:solidFill>
                <a:latin typeface="Times New Roman" pitchFamily="18" charset="0"/>
                <a:cs typeface="Times New Roman" pitchFamily="18" charset="0"/>
              </a:rPr>
              <a:t>electroabsorption</a:t>
            </a:r>
            <a:r>
              <a:rPr lang="en-US" sz="2000" dirty="0" smtClean="0">
                <a:solidFill>
                  <a:srgbClr val="00B050"/>
                </a:solidFill>
                <a:latin typeface="Times New Roman" pitchFamily="18" charset="0"/>
                <a:cs typeface="Times New Roman" pitchFamily="18" charset="0"/>
              </a:rPr>
              <a:t> modulator. </a:t>
            </a:r>
          </a:p>
          <a:p>
            <a:pPr algn="just"/>
            <a:endParaRPr lang="en-US" sz="1200" dirty="0" smtClean="0">
              <a:solidFill>
                <a:srgbClr val="00B050"/>
              </a:solidFill>
              <a:latin typeface="Times New Roman" pitchFamily="18" charset="0"/>
              <a:cs typeface="Times New Roman" pitchFamily="18" charset="0"/>
            </a:endParaRPr>
          </a:p>
          <a:p>
            <a:pPr algn="just"/>
            <a:r>
              <a:rPr lang="en-US" sz="2000" dirty="0" smtClean="0">
                <a:solidFill>
                  <a:srgbClr val="FF0000"/>
                </a:solidFill>
                <a:latin typeface="Times New Roman" pitchFamily="18" charset="0"/>
                <a:cs typeface="Times New Roman" pitchFamily="18" charset="0"/>
              </a:rPr>
              <a:t>This aspect also proves useful in the first longer wavelength window region around 1.3 </a:t>
            </a:r>
            <a:r>
              <a:rPr lang="en-US" sz="2000" dirty="0" err="1" smtClean="0">
                <a:solidFill>
                  <a:srgbClr val="FF0000"/>
                </a:solidFill>
                <a:latin typeface="Times New Roman" pitchFamily="18" charset="0"/>
                <a:cs typeface="Times New Roman" pitchFamily="18" charset="0"/>
              </a:rPr>
              <a:t>μm</a:t>
            </a:r>
            <a:r>
              <a:rPr lang="en-US" sz="2000" dirty="0" smtClean="0">
                <a:solidFill>
                  <a:srgbClr val="FF0000"/>
                </a:solidFill>
                <a:latin typeface="Times New Roman" pitchFamily="18" charset="0"/>
                <a:cs typeface="Times New Roman" pitchFamily="18" charset="0"/>
              </a:rPr>
              <a:t> where fiber </a:t>
            </a:r>
            <a:r>
              <a:rPr lang="en-US" sz="2000" dirty="0" err="1" smtClean="0">
                <a:solidFill>
                  <a:srgbClr val="FF0000"/>
                </a:solidFill>
                <a:latin typeface="Times New Roman" pitchFamily="18" charset="0"/>
                <a:cs typeface="Times New Roman" pitchFamily="18" charset="0"/>
              </a:rPr>
              <a:t>intramodal</a:t>
            </a:r>
            <a:r>
              <a:rPr lang="en-US" sz="2000" dirty="0" smtClean="0">
                <a:solidFill>
                  <a:srgbClr val="FF0000"/>
                </a:solidFill>
                <a:latin typeface="Times New Roman" pitchFamily="18" charset="0"/>
                <a:cs typeface="Times New Roman" pitchFamily="18" charset="0"/>
              </a:rPr>
              <a:t> dispersion is minimized and hence the transmission bandwidth is maximized, particularly for single-mode fibers.</a:t>
            </a:r>
          </a:p>
          <a:p>
            <a:pPr algn="just"/>
            <a:endParaRPr lang="en-US" sz="1200" dirty="0" smtClean="0">
              <a:latin typeface="Times New Roman" pitchFamily="18" charset="0"/>
              <a:cs typeface="Times New Roman" pitchFamily="18" charset="0"/>
            </a:endParaRPr>
          </a:p>
          <a:p>
            <a:pPr algn="just"/>
            <a:r>
              <a:rPr lang="en-US" sz="2000" dirty="0" smtClean="0">
                <a:solidFill>
                  <a:srgbClr val="002060"/>
                </a:solidFill>
                <a:latin typeface="Times New Roman" pitchFamily="18" charset="0"/>
                <a:cs typeface="Times New Roman" pitchFamily="18" charset="0"/>
              </a:rPr>
              <a:t>It is also noteworthy that this fiber type quickly came to dominate system applications within telecommunications since its initial field trial demonstration in 1982. </a:t>
            </a:r>
          </a:p>
          <a:p>
            <a:pPr algn="just"/>
            <a:endParaRPr lang="en-US" sz="1400" dirty="0" smtClean="0">
              <a:latin typeface="Times New Roman" pitchFamily="18" charset="0"/>
              <a:cs typeface="Times New Roman" pitchFamily="18" charset="0"/>
            </a:endParaRPr>
          </a:p>
          <a:p>
            <a:pPr algn="just"/>
            <a:r>
              <a:rPr lang="en-US" sz="2000" dirty="0" smtClean="0">
                <a:solidFill>
                  <a:srgbClr val="C00000"/>
                </a:solidFill>
                <a:latin typeface="Times New Roman" pitchFamily="18" charset="0"/>
                <a:cs typeface="Times New Roman" pitchFamily="18" charset="0"/>
              </a:rPr>
              <a:t>Moreover, the lowest silica glass fiber losses to date of 0.1484 dB km−1 were reported in 2002 for the other longer wavelength window at 1.57 </a:t>
            </a:r>
            <a:r>
              <a:rPr lang="en-US" sz="2000" dirty="0" err="1" smtClean="0">
                <a:solidFill>
                  <a:srgbClr val="C00000"/>
                </a:solidFill>
                <a:latin typeface="Times New Roman" pitchFamily="18" charset="0"/>
                <a:cs typeface="Times New Roman" pitchFamily="18" charset="0"/>
              </a:rPr>
              <a:t>μm</a:t>
            </a:r>
            <a:r>
              <a:rPr lang="en-US" sz="2000" dirty="0" smtClean="0">
                <a:solidFill>
                  <a:srgbClr val="C00000"/>
                </a:solidFill>
                <a:latin typeface="Times New Roman" pitchFamily="18" charset="0"/>
                <a:cs typeface="Times New Roman" pitchFamily="18" charset="0"/>
              </a:rPr>
              <a:t>, but, unfortunately, chromatic dispersion is greater at this wavelength, thus limiting the maximum bandwidth achievable with conventional single-mode fiber.</a:t>
            </a:r>
            <a:endParaRPr lang="en-US" sz="20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12</a:t>
            </a:fld>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t>
            </a:r>
            <a:endParaRPr lang="en-US"/>
          </a:p>
        </p:txBody>
      </p:sp>
      <p:pic>
        <p:nvPicPr>
          <p:cNvPr id="5122" name="Picture 2"/>
          <p:cNvPicPr>
            <a:picLocks noChangeAspect="1" noChangeArrowheads="1"/>
          </p:cNvPicPr>
          <p:nvPr/>
        </p:nvPicPr>
        <p:blipFill>
          <a:blip r:embed="rId2"/>
          <a:srcRect/>
          <a:stretch>
            <a:fillRect/>
          </a:stretch>
        </p:blipFill>
        <p:spPr bwMode="auto">
          <a:xfrm>
            <a:off x="304800" y="152400"/>
            <a:ext cx="8458200" cy="4533900"/>
          </a:xfrm>
          <a:prstGeom prst="rect">
            <a:avLst/>
          </a:prstGeom>
          <a:noFill/>
          <a:ln w="9525">
            <a:noFill/>
            <a:miter lim="800000"/>
            <a:headEnd/>
            <a:tailEnd/>
          </a:ln>
          <a:effectLst/>
        </p:spPr>
      </p:pic>
      <p:pic>
        <p:nvPicPr>
          <p:cNvPr id="5123" name="Picture 3"/>
          <p:cNvPicPr>
            <a:picLocks noGrp="1" noChangeAspect="1" noChangeArrowheads="1"/>
          </p:cNvPicPr>
          <p:nvPr>
            <p:ph idx="1"/>
          </p:nvPr>
        </p:nvPicPr>
        <p:blipFill>
          <a:blip r:embed="rId3"/>
          <a:srcRect/>
          <a:stretch>
            <a:fillRect/>
          </a:stretch>
        </p:blipFill>
        <p:spPr bwMode="auto">
          <a:xfrm>
            <a:off x="304800" y="4953000"/>
            <a:ext cx="8458200" cy="257175"/>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304800" y="5334000"/>
            <a:ext cx="3067050" cy="2667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40559E51-68F2-47B4-AE25-981F6705BCEA}" type="slidenum">
              <a:rPr lang="en-US" smtClean="0"/>
              <a:pPr/>
              <a:t>120</a:t>
            </a:fld>
            <a:endParaRPr 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0559E51-68F2-47B4-AE25-981F6705BCEA}" type="slidenum">
              <a:rPr lang="en-US" smtClean="0"/>
              <a:pPr/>
              <a:t>121</a:t>
            </a:fld>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981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122</a:t>
            </a:fld>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123</a:t>
            </a:fld>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124</a:t>
            </a:fld>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0722" name="Picture 2"/>
          <p:cNvPicPr>
            <a:picLocks noChangeAspect="1" noChangeArrowheads="1"/>
          </p:cNvPicPr>
          <p:nvPr/>
        </p:nvPicPr>
        <p:blipFill>
          <a:blip r:embed="rId2"/>
          <a:srcRect/>
          <a:stretch>
            <a:fillRect/>
          </a:stretch>
        </p:blipFill>
        <p:spPr bwMode="auto">
          <a:xfrm>
            <a:off x="-1219200" y="-22860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125</a:t>
            </a:fld>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1746" name="Picture 2"/>
          <p:cNvPicPr>
            <a:picLocks noChangeAspect="1" noChangeArrowheads="1"/>
          </p:cNvPicPr>
          <p:nvPr/>
        </p:nvPicPr>
        <p:blipFill>
          <a:blip r:embed="rId2"/>
          <a:srcRect/>
          <a:stretch>
            <a:fillRect/>
          </a:stretch>
        </p:blipFill>
        <p:spPr bwMode="auto">
          <a:xfrm>
            <a:off x="-1143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126</a:t>
            </a:fld>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127</a:t>
            </a:fld>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600200" y="22860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128</a:t>
            </a:fld>
            <a:endParaRPr 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129</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2400" b="1" dirty="0" smtClean="0">
                <a:solidFill>
                  <a:srgbClr val="FF0000"/>
                </a:solidFill>
              </a:rPr>
              <a:t>Historical development              -9</a:t>
            </a:r>
            <a:endParaRPr lang="en-US" sz="2400" dirty="0"/>
          </a:p>
        </p:txBody>
      </p:sp>
      <p:sp>
        <p:nvSpPr>
          <p:cNvPr id="3" name="Content Placeholder 2"/>
          <p:cNvSpPr>
            <a:spLocks noGrp="1"/>
          </p:cNvSpPr>
          <p:nvPr>
            <p:ph idx="1"/>
          </p:nvPr>
        </p:nvSpPr>
        <p:spPr>
          <a:xfrm>
            <a:off x="304800" y="838200"/>
            <a:ext cx="8382000" cy="5715000"/>
          </a:xfrm>
        </p:spPr>
        <p:txBody>
          <a:bodyPr>
            <a:normAutofit fontScale="92500" lnSpcReduction="10000"/>
          </a:bodyPr>
          <a:lstStyle/>
          <a:p>
            <a:pPr algn="just">
              <a:lnSpc>
                <a:spcPct val="110000"/>
              </a:lnSpc>
            </a:pPr>
            <a:r>
              <a:rPr lang="en-US" sz="2600" dirty="0" smtClean="0">
                <a:solidFill>
                  <a:srgbClr val="C00000"/>
                </a:solidFill>
                <a:latin typeface="Times New Roman" pitchFamily="18" charset="0"/>
                <a:cs typeface="Times New Roman" pitchFamily="18" charset="0"/>
              </a:rPr>
              <a:t>To obtain low loss over the entire fiber transmission longer wavelength region from 1.3 to 1.6 </a:t>
            </a:r>
            <a:r>
              <a:rPr lang="en-US" sz="2600" dirty="0" err="1" smtClean="0">
                <a:solidFill>
                  <a:srgbClr val="C00000"/>
                </a:solidFill>
                <a:latin typeface="Times New Roman" pitchFamily="18" charset="0"/>
                <a:cs typeface="Times New Roman" pitchFamily="18" charset="0"/>
              </a:rPr>
              <a:t>μm</a:t>
            </a:r>
            <a:r>
              <a:rPr lang="en-US" sz="2600" dirty="0" smtClean="0">
                <a:solidFill>
                  <a:srgbClr val="C00000"/>
                </a:solidFill>
                <a:latin typeface="Times New Roman" pitchFamily="18" charset="0"/>
                <a:cs typeface="Times New Roman" pitchFamily="18" charset="0"/>
              </a:rPr>
              <a:t>, or alternatively, very low loss and low dispersion at the same operating wavelength of typically 1.55 </a:t>
            </a:r>
            <a:r>
              <a:rPr lang="en-US" sz="2600" dirty="0" err="1" smtClean="0">
                <a:solidFill>
                  <a:srgbClr val="C00000"/>
                </a:solidFill>
                <a:latin typeface="Times New Roman" pitchFamily="18" charset="0"/>
                <a:cs typeface="Times New Roman" pitchFamily="18" charset="0"/>
              </a:rPr>
              <a:t>μm</a:t>
            </a:r>
            <a:r>
              <a:rPr lang="en-US" sz="2600" dirty="0" smtClean="0">
                <a:solidFill>
                  <a:srgbClr val="C00000"/>
                </a:solidFill>
                <a:latin typeface="Times New Roman" pitchFamily="18" charset="0"/>
                <a:cs typeface="Times New Roman" pitchFamily="18" charset="0"/>
              </a:rPr>
              <a:t>, advanced single-mode fiber structures have been commercially realized: namely, low-water-peak fiber and nonzero dispersion-shifted fiber.</a:t>
            </a:r>
          </a:p>
          <a:p>
            <a:pPr algn="just"/>
            <a:endParaRPr lang="en-US" sz="2600" dirty="0" smtClean="0">
              <a:latin typeface="Times New Roman" pitchFamily="18" charset="0"/>
              <a:cs typeface="Times New Roman" pitchFamily="18" charset="0"/>
            </a:endParaRPr>
          </a:p>
          <a:p>
            <a:pPr algn="just">
              <a:lnSpc>
                <a:spcPct val="110000"/>
              </a:lnSpc>
            </a:pPr>
            <a:r>
              <a:rPr lang="en-US" sz="2600" dirty="0" smtClean="0">
                <a:solidFill>
                  <a:srgbClr val="00B050"/>
                </a:solidFill>
                <a:latin typeface="Times New Roman" pitchFamily="18" charset="0"/>
                <a:cs typeface="Times New Roman" pitchFamily="18" charset="0"/>
              </a:rPr>
              <a:t>Although developments in fiber technology have continued rapidly over recent years, certain previously favored areas of interest such as the application of </a:t>
            </a:r>
            <a:r>
              <a:rPr lang="en-US" sz="2600" dirty="0" smtClean="0">
                <a:solidFill>
                  <a:srgbClr val="FF0000"/>
                </a:solidFill>
                <a:latin typeface="Times New Roman" pitchFamily="18" charset="0"/>
                <a:cs typeface="Times New Roman" pitchFamily="18" charset="0"/>
              </a:rPr>
              <a:t>fluoride fibers </a:t>
            </a:r>
            <a:r>
              <a:rPr lang="en-US" sz="2600" dirty="0" smtClean="0">
                <a:solidFill>
                  <a:srgbClr val="00B050"/>
                </a:solidFill>
                <a:latin typeface="Times New Roman" pitchFamily="18" charset="0"/>
                <a:cs typeface="Times New Roman" pitchFamily="18" charset="0"/>
              </a:rPr>
              <a:t>for even </a:t>
            </a:r>
            <a:r>
              <a:rPr lang="en-US" sz="2600" dirty="0" smtClean="0">
                <a:solidFill>
                  <a:srgbClr val="FF0000"/>
                </a:solidFill>
                <a:latin typeface="Times New Roman" pitchFamily="18" charset="0"/>
                <a:cs typeface="Times New Roman" pitchFamily="18" charset="0"/>
              </a:rPr>
              <a:t>longer</a:t>
            </a:r>
            <a:r>
              <a:rPr lang="en-US" sz="2600" dirty="0" smtClean="0">
                <a:solidFill>
                  <a:srgbClr val="00B050"/>
                </a:solidFill>
                <a:latin typeface="Times New Roman" pitchFamily="18" charset="0"/>
                <a:cs typeface="Times New Roman" pitchFamily="18" charset="0"/>
              </a:rPr>
              <a:t> </a:t>
            </a:r>
            <a:r>
              <a:rPr lang="en-US" sz="2600" dirty="0" smtClean="0">
                <a:solidFill>
                  <a:srgbClr val="FF0000"/>
                </a:solidFill>
                <a:latin typeface="Times New Roman" pitchFamily="18" charset="0"/>
                <a:cs typeface="Times New Roman" pitchFamily="18" charset="0"/>
              </a:rPr>
              <a:t>wavelength</a:t>
            </a:r>
            <a:r>
              <a:rPr lang="en-US" sz="2600" dirty="0" smtClean="0">
                <a:solidFill>
                  <a:srgbClr val="00B050"/>
                </a:solidFill>
                <a:latin typeface="Times New Roman" pitchFamily="18" charset="0"/>
                <a:cs typeface="Times New Roman" pitchFamily="18" charset="0"/>
              </a:rPr>
              <a:t> operation in the mid-infrared (2 to 5 </a:t>
            </a:r>
            <a:r>
              <a:rPr lang="en-US" sz="2600" dirty="0" err="1" smtClean="0">
                <a:solidFill>
                  <a:srgbClr val="00B050"/>
                </a:solidFill>
                <a:latin typeface="Times New Roman" pitchFamily="18" charset="0"/>
                <a:cs typeface="Times New Roman" pitchFamily="18" charset="0"/>
              </a:rPr>
              <a:t>μm</a:t>
            </a:r>
            <a:r>
              <a:rPr lang="en-US" sz="2600" dirty="0" smtClean="0">
                <a:solidFill>
                  <a:srgbClr val="00B050"/>
                </a:solidFill>
                <a:latin typeface="Times New Roman" pitchFamily="18" charset="0"/>
                <a:cs typeface="Times New Roman" pitchFamily="18" charset="0"/>
              </a:rPr>
              <a:t>) and far-infrared (8 to 12 </a:t>
            </a:r>
            <a:r>
              <a:rPr lang="en-US" sz="2600" dirty="0" err="1" smtClean="0">
                <a:solidFill>
                  <a:srgbClr val="00B050"/>
                </a:solidFill>
                <a:latin typeface="Times New Roman" pitchFamily="18" charset="0"/>
                <a:cs typeface="Times New Roman" pitchFamily="18" charset="0"/>
              </a:rPr>
              <a:t>μm</a:t>
            </a:r>
            <a:r>
              <a:rPr lang="en-US" sz="2600" dirty="0" smtClean="0">
                <a:solidFill>
                  <a:srgbClr val="00B050"/>
                </a:solidFill>
                <a:latin typeface="Times New Roman" pitchFamily="18" charset="0"/>
                <a:cs typeface="Times New Roman" pitchFamily="18" charset="0"/>
              </a:rPr>
              <a:t>) regions have declined due to their failure to demonstrate practically the theoretically predicted, extremely low fiber losses combined with the emergence of optical amplifiers suitable for use with silica-based fibers.</a:t>
            </a:r>
            <a:endParaRPr lang="en-US" sz="24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13</a:t>
            </a:fld>
            <a:endParaRPr 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1828800" y="22860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130</a:t>
            </a:fld>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a:blip r:embed="rId2"/>
          <a:srcRect/>
          <a:stretch>
            <a:fillRect/>
          </a:stretch>
        </p:blipFill>
        <p:spPr bwMode="auto">
          <a:xfrm>
            <a:off x="-1981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131</a:t>
            </a:fld>
            <a:endParaRPr 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srcRect/>
          <a:stretch>
            <a:fillRect/>
          </a:stretch>
        </p:blipFill>
        <p:spPr bwMode="auto">
          <a:xfrm>
            <a:off x="-1828800" y="15240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132</a:t>
            </a:fld>
            <a:endParaRPr 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a:srcRect/>
          <a:stretch>
            <a:fillRect/>
          </a:stretch>
        </p:blipFill>
        <p:spPr bwMode="auto">
          <a:xfrm>
            <a:off x="-1905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133</a:t>
            </a:fld>
            <a:endParaRPr 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134</a:t>
            </a:fld>
            <a:endParaRPr 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4338"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135</a:t>
            </a:fld>
            <a:endParaRPr lang="en-US"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2770" name="Picture 2"/>
          <p:cNvPicPr>
            <a:picLocks noChangeAspect="1" noChangeArrowheads="1"/>
          </p:cNvPicPr>
          <p:nvPr/>
        </p:nvPicPr>
        <p:blipFill>
          <a:blip r:embed="rId2"/>
          <a:srcRect/>
          <a:stretch>
            <a:fillRect/>
          </a:stretch>
        </p:blipFill>
        <p:spPr bwMode="auto">
          <a:xfrm>
            <a:off x="-2362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136</a:t>
            </a:fld>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3794" name="Picture 2"/>
          <p:cNvPicPr>
            <a:picLocks noChangeAspect="1" noChangeArrowheads="1"/>
          </p:cNvPicPr>
          <p:nvPr/>
        </p:nvPicPr>
        <p:blipFill>
          <a:blip r:embed="rId2"/>
          <a:srcRect/>
          <a:stretch>
            <a:fillRect/>
          </a:stretch>
        </p:blipFill>
        <p:spPr bwMode="auto">
          <a:xfrm>
            <a:off x="-2057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137</a:t>
            </a:fld>
            <a:endParaRPr lang="en-US"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4818" name="Picture 2"/>
          <p:cNvPicPr>
            <a:picLocks noChangeAspect="1" noChangeArrowheads="1"/>
          </p:cNvPicPr>
          <p:nvPr/>
        </p:nvPicPr>
        <p:blipFill>
          <a:blip r:embed="rId2"/>
          <a:srcRect/>
          <a:stretch>
            <a:fillRect/>
          </a:stretch>
        </p:blipFill>
        <p:spPr bwMode="auto">
          <a:xfrm>
            <a:off x="-1905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138</a:t>
            </a:fld>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5842"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139</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Autofit/>
          </a:bodyPr>
          <a:lstStyle/>
          <a:p>
            <a:r>
              <a:rPr lang="en-US" sz="2400" b="1" dirty="0" smtClean="0">
                <a:solidFill>
                  <a:srgbClr val="FF0000"/>
                </a:solidFill>
              </a:rPr>
              <a:t>Historical development              -10</a:t>
            </a:r>
            <a:endParaRPr lang="en-US" sz="2400" dirty="0"/>
          </a:p>
        </p:txBody>
      </p:sp>
      <p:sp>
        <p:nvSpPr>
          <p:cNvPr id="3" name="Content Placeholder 2"/>
          <p:cNvSpPr>
            <a:spLocks noGrp="1"/>
          </p:cNvSpPr>
          <p:nvPr>
            <p:ph idx="1"/>
          </p:nvPr>
        </p:nvSpPr>
        <p:spPr>
          <a:xfrm>
            <a:off x="457200" y="762000"/>
            <a:ext cx="8229600" cy="5364163"/>
          </a:xfrm>
        </p:spPr>
        <p:txBody>
          <a:bodyPr>
            <a:normAutofit/>
          </a:bodyPr>
          <a:lstStyle/>
          <a:p>
            <a:pPr algn="just"/>
            <a:r>
              <a:rPr lang="en-US" sz="2400" dirty="0" smtClean="0">
                <a:solidFill>
                  <a:srgbClr val="00B050"/>
                </a:solidFill>
                <a:latin typeface="Times New Roman" pitchFamily="18" charset="0"/>
                <a:cs typeface="Times New Roman" pitchFamily="18" charset="0"/>
              </a:rPr>
              <a:t>An important development, however, concerns the discovery of the phenomenon of photonic </a:t>
            </a:r>
            <a:r>
              <a:rPr lang="en-US" sz="2400" dirty="0" err="1" smtClean="0">
                <a:solidFill>
                  <a:srgbClr val="00B050"/>
                </a:solidFill>
                <a:latin typeface="Times New Roman" pitchFamily="18" charset="0"/>
                <a:cs typeface="Times New Roman" pitchFamily="18" charset="0"/>
              </a:rPr>
              <a:t>bandgaps</a:t>
            </a:r>
            <a:r>
              <a:rPr lang="en-US" sz="2400" dirty="0" smtClean="0">
                <a:solidFill>
                  <a:srgbClr val="00B050"/>
                </a:solidFill>
                <a:latin typeface="Times New Roman" pitchFamily="18" charset="0"/>
                <a:cs typeface="Times New Roman" pitchFamily="18" charset="0"/>
              </a:rPr>
              <a:t> which can be created in structures which propagate light, such as crystals or optical fibers. </a:t>
            </a:r>
          </a:p>
          <a:p>
            <a:pPr algn="just"/>
            <a:endParaRPr lang="en-US" sz="2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One particular form of photonic crystal fiber, for example, comprises a </a:t>
            </a:r>
            <a:r>
              <a:rPr lang="en-US" sz="2400" dirty="0" err="1" smtClean="0">
                <a:solidFill>
                  <a:srgbClr val="0070C0"/>
                </a:solidFill>
                <a:latin typeface="Times New Roman" pitchFamily="18" charset="0"/>
                <a:cs typeface="Times New Roman" pitchFamily="18" charset="0"/>
              </a:rPr>
              <a:t>microstructured</a:t>
            </a:r>
            <a:r>
              <a:rPr lang="en-US" sz="2400" dirty="0" smtClean="0">
                <a:solidFill>
                  <a:srgbClr val="0070C0"/>
                </a:solidFill>
                <a:latin typeface="Times New Roman" pitchFamily="18" charset="0"/>
                <a:cs typeface="Times New Roman" pitchFamily="18" charset="0"/>
              </a:rPr>
              <a:t> regular lattice of air holes running along its length.</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Such ‘holey’ fibers have the unusual property that they only transmit a single mode of light and hence form an entirely new single-mode fiber type which can carry more optical power than a conventional one.</a:t>
            </a:r>
            <a:endParaRPr lang="en-US" sz="2400"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14</a:t>
            </a:fld>
            <a:endParaRPr 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6866"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140</a:t>
            </a:fld>
            <a:endParaRPr lang="en-US"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4514" name="Picture 2"/>
          <p:cNvPicPr>
            <a:picLocks noChangeAspect="1" noChangeArrowheads="1"/>
          </p:cNvPicPr>
          <p:nvPr/>
        </p:nvPicPr>
        <p:blipFill>
          <a:blip r:embed="rId2"/>
          <a:srcRect/>
          <a:stretch>
            <a:fillRect/>
          </a:stretch>
        </p:blipFill>
        <p:spPr bwMode="auto">
          <a:xfrm>
            <a:off x="-185742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141</a:t>
            </a:fld>
            <a:endParaRPr 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5538" name="Picture 2"/>
          <p:cNvPicPr>
            <a:picLocks noChangeAspect="1" noChangeArrowheads="1"/>
          </p:cNvPicPr>
          <p:nvPr/>
        </p:nvPicPr>
        <p:blipFill>
          <a:blip r:embed="rId2"/>
          <a:srcRect/>
          <a:stretch>
            <a:fillRect/>
          </a:stretch>
        </p:blipFill>
        <p:spPr bwMode="auto">
          <a:xfrm>
            <a:off x="-185742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142</a:t>
            </a:fld>
            <a:endParaRPr 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6562" name="Picture 2"/>
          <p:cNvPicPr>
            <a:picLocks noChangeAspect="1" noChangeArrowheads="1"/>
          </p:cNvPicPr>
          <p:nvPr/>
        </p:nvPicPr>
        <p:blipFill>
          <a:blip r:embed="rId2"/>
          <a:srcRect/>
          <a:stretch>
            <a:fillRect/>
          </a:stretch>
        </p:blipFill>
        <p:spPr bwMode="auto">
          <a:xfrm>
            <a:off x="-1643106"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143</a:t>
            </a:fld>
            <a:endParaRPr lang="en-US"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7586" name="Picture 2"/>
          <p:cNvPicPr>
            <a:picLocks noChangeAspect="1" noChangeArrowheads="1"/>
          </p:cNvPicPr>
          <p:nvPr/>
        </p:nvPicPr>
        <p:blipFill>
          <a:blip r:embed="rId2"/>
          <a:srcRect/>
          <a:stretch>
            <a:fillRect/>
          </a:stretch>
        </p:blipFill>
        <p:spPr bwMode="auto">
          <a:xfrm>
            <a:off x="-1643106"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144</a:t>
            </a:fld>
            <a:endParaRPr lang="en-US"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8610" name="Picture 2"/>
          <p:cNvPicPr>
            <a:picLocks noChangeAspect="1" noChangeArrowheads="1"/>
          </p:cNvPicPr>
          <p:nvPr/>
        </p:nvPicPr>
        <p:blipFill>
          <a:blip r:embed="rId2"/>
          <a:srcRect/>
          <a:stretch>
            <a:fillRect/>
          </a:stretch>
        </p:blipFill>
        <p:spPr bwMode="auto">
          <a:xfrm>
            <a:off x="-1714544"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145</a:t>
            </a:fld>
            <a:endParaRPr lang="en-US"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9634" name="Picture 2"/>
          <p:cNvPicPr>
            <a:picLocks noChangeAspect="1" noChangeArrowheads="1"/>
          </p:cNvPicPr>
          <p:nvPr/>
        </p:nvPicPr>
        <p:blipFill>
          <a:blip r:embed="rId2"/>
          <a:srcRect/>
          <a:stretch>
            <a:fillRect/>
          </a:stretch>
        </p:blipFill>
        <p:spPr bwMode="auto">
          <a:xfrm>
            <a:off x="-1643106"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146</a:t>
            </a:fld>
            <a:endParaRPr 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0658" name="Picture 2"/>
          <p:cNvPicPr>
            <a:picLocks noChangeAspect="1" noChangeArrowheads="1"/>
          </p:cNvPicPr>
          <p:nvPr/>
        </p:nvPicPr>
        <p:blipFill>
          <a:blip r:embed="rId2"/>
          <a:srcRect/>
          <a:stretch>
            <a:fillRect/>
          </a:stretch>
        </p:blipFill>
        <p:spPr bwMode="auto">
          <a:xfrm>
            <a:off x="-1714544"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147</a:t>
            </a:fld>
            <a:endParaRPr lang="en-US"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682" name="Picture 2"/>
          <p:cNvPicPr>
            <a:picLocks noChangeAspect="1" noChangeArrowheads="1"/>
          </p:cNvPicPr>
          <p:nvPr/>
        </p:nvPicPr>
        <p:blipFill>
          <a:blip r:embed="rId2"/>
          <a:srcRect/>
          <a:stretch>
            <a:fillRect/>
          </a:stretch>
        </p:blipFill>
        <p:spPr bwMode="auto">
          <a:xfrm>
            <a:off x="-1928858"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148</a:t>
            </a:fld>
            <a:endParaRPr lang="en-US"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2706" name="Picture 2"/>
          <p:cNvPicPr>
            <a:picLocks noChangeAspect="1" noChangeArrowheads="1"/>
          </p:cNvPicPr>
          <p:nvPr/>
        </p:nvPicPr>
        <p:blipFill>
          <a:blip r:embed="rId2"/>
          <a:srcRect/>
          <a:stretch>
            <a:fillRect/>
          </a:stretch>
        </p:blipFill>
        <p:spPr bwMode="auto">
          <a:xfrm>
            <a:off x="-185742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149</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Autofit/>
          </a:bodyPr>
          <a:lstStyle/>
          <a:p>
            <a:r>
              <a:rPr lang="en-US" sz="2000" b="1" dirty="0" smtClean="0">
                <a:solidFill>
                  <a:srgbClr val="FF0000"/>
                </a:solidFill>
              </a:rPr>
              <a:t>Historical development              -11</a:t>
            </a:r>
            <a:endParaRPr lang="en-US" sz="2000" dirty="0"/>
          </a:p>
        </p:txBody>
      </p:sp>
      <p:sp>
        <p:nvSpPr>
          <p:cNvPr id="4" name="Rectangle 3"/>
          <p:cNvSpPr/>
          <p:nvPr/>
        </p:nvSpPr>
        <p:spPr>
          <a:xfrm>
            <a:off x="228600" y="533400"/>
            <a:ext cx="8686800" cy="6093976"/>
          </a:xfrm>
          <a:prstGeom prst="rect">
            <a:avLst/>
          </a:prstGeom>
        </p:spPr>
        <p:txBody>
          <a:bodyPr wrap="square">
            <a:spAutoFit/>
          </a:bodyPr>
          <a:lstStyle/>
          <a:p>
            <a:pPr algn="just">
              <a:buFont typeface="Arial" pitchFamily="34" charset="0"/>
              <a:buChar char="•"/>
            </a:pPr>
            <a:r>
              <a:rPr lang="en-US" sz="2400" dirty="0" smtClean="0">
                <a:solidFill>
                  <a:srgbClr val="FF0000"/>
                </a:solidFill>
                <a:latin typeface="Times New Roman" pitchFamily="18" charset="0"/>
                <a:cs typeface="Times New Roman" pitchFamily="18" charset="0"/>
              </a:rPr>
              <a:t>A further class of photonic </a:t>
            </a:r>
            <a:r>
              <a:rPr lang="en-US" sz="2400" dirty="0" err="1" smtClean="0">
                <a:solidFill>
                  <a:srgbClr val="FF0000"/>
                </a:solidFill>
                <a:latin typeface="Times New Roman" pitchFamily="18" charset="0"/>
                <a:cs typeface="Times New Roman" pitchFamily="18" charset="0"/>
              </a:rPr>
              <a:t>bandgap</a:t>
            </a:r>
            <a:r>
              <a:rPr lang="en-US" sz="2400" dirty="0" smtClean="0">
                <a:solidFill>
                  <a:srgbClr val="FF0000"/>
                </a:solidFill>
                <a:latin typeface="Times New Roman" pitchFamily="18" charset="0"/>
                <a:cs typeface="Times New Roman" pitchFamily="18" charset="0"/>
              </a:rPr>
              <a:t> fiber is defined by a large hollow core in which the light is guided. </a:t>
            </a:r>
          </a:p>
          <a:p>
            <a:pPr algn="just">
              <a:buFont typeface="Arial" pitchFamily="34" charset="0"/>
              <a:buChar char="•"/>
            </a:pPr>
            <a:endParaRPr lang="en-US" dirty="0" smtClean="0">
              <a:latin typeface="Times New Roman" pitchFamily="18" charset="0"/>
              <a:cs typeface="Times New Roman" pitchFamily="18" charset="0"/>
            </a:endParaRPr>
          </a:p>
          <a:p>
            <a:pPr algn="just">
              <a:buFont typeface="Arial" pitchFamily="34" charset="0"/>
              <a:buChar char="•"/>
            </a:pPr>
            <a:r>
              <a:rPr lang="en-US" sz="2400" dirty="0" smtClean="0">
                <a:solidFill>
                  <a:srgbClr val="00B0F0"/>
                </a:solidFill>
                <a:latin typeface="Times New Roman" pitchFamily="18" charset="0"/>
                <a:cs typeface="Times New Roman" pitchFamily="18" charset="0"/>
              </a:rPr>
              <a:t>Such air guiding or hollow-core optical fibers could find application in photonic </a:t>
            </a:r>
            <a:r>
              <a:rPr lang="en-US" sz="2400" dirty="0" err="1" smtClean="0">
                <a:solidFill>
                  <a:srgbClr val="00B0F0"/>
                </a:solidFill>
                <a:latin typeface="Times New Roman" pitchFamily="18" charset="0"/>
                <a:cs typeface="Times New Roman" pitchFamily="18" charset="0"/>
              </a:rPr>
              <a:t>bandgap</a:t>
            </a:r>
            <a:r>
              <a:rPr lang="en-US" sz="2400" dirty="0" smtClean="0">
                <a:solidFill>
                  <a:srgbClr val="00B0F0"/>
                </a:solidFill>
                <a:latin typeface="Times New Roman" pitchFamily="18" charset="0"/>
                <a:cs typeface="Times New Roman" pitchFamily="18" charset="0"/>
              </a:rPr>
              <a:t> devices to provide dispersion compensation on long-haul fiber links or for high-resolution, tunable </a:t>
            </a:r>
            <a:r>
              <a:rPr lang="en-US" sz="2400" smtClean="0">
                <a:solidFill>
                  <a:srgbClr val="00B0F0"/>
                </a:solidFill>
                <a:latin typeface="Times New Roman" pitchFamily="18" charset="0"/>
                <a:cs typeface="Times New Roman" pitchFamily="18" charset="0"/>
              </a:rPr>
              <a:t>spectral filters.</a:t>
            </a:r>
            <a:endParaRPr lang="en-US" sz="2400" dirty="0" smtClean="0">
              <a:solidFill>
                <a:srgbClr val="00B0F0"/>
              </a:solidFill>
              <a:latin typeface="Times New Roman" pitchFamily="18" charset="0"/>
              <a:cs typeface="Times New Roman" pitchFamily="18" charset="0"/>
            </a:endParaRPr>
          </a:p>
          <a:p>
            <a:pPr algn="just">
              <a:buFont typeface="Arial" pitchFamily="34" charset="0"/>
              <a:buChar char="•"/>
            </a:pPr>
            <a:endParaRPr lang="en-US" dirty="0" smtClean="0">
              <a:latin typeface="Times New Roman" pitchFamily="18" charset="0"/>
              <a:cs typeface="Times New Roman" pitchFamily="18" charset="0"/>
            </a:endParaRPr>
          </a:p>
          <a:p>
            <a:pPr algn="just">
              <a:buFont typeface="Arial" pitchFamily="34" charset="0"/>
              <a:buChar char="•"/>
            </a:pPr>
            <a:r>
              <a:rPr lang="en-US" sz="2400" dirty="0" smtClean="0">
                <a:solidFill>
                  <a:srgbClr val="00B050"/>
                </a:solidFill>
                <a:latin typeface="Times New Roman" pitchFamily="18" charset="0"/>
                <a:cs typeface="Times New Roman" pitchFamily="18" charset="0"/>
              </a:rPr>
              <a:t>Nevertheless, even without the commercial availability of photonic </a:t>
            </a:r>
            <a:r>
              <a:rPr lang="en-US" sz="2400" dirty="0" err="1" smtClean="0">
                <a:solidFill>
                  <a:srgbClr val="00B050"/>
                </a:solidFill>
                <a:latin typeface="Times New Roman" pitchFamily="18" charset="0"/>
                <a:cs typeface="Times New Roman" pitchFamily="18" charset="0"/>
              </a:rPr>
              <a:t>bandgap</a:t>
            </a:r>
            <a:r>
              <a:rPr lang="en-US" sz="2400" dirty="0" smtClean="0">
                <a:solidFill>
                  <a:srgbClr val="00B050"/>
                </a:solidFill>
                <a:latin typeface="Times New Roman" pitchFamily="18" charset="0"/>
                <a:cs typeface="Times New Roman" pitchFamily="18" charset="0"/>
              </a:rPr>
              <a:t> devices, the implementation of a wide range of conventional fiber components (splices, connectors, couplers, etc.) and active optoelectronic devices (sources, detectors, amplifiers, etc.) has also moved to a stage of maturity. </a:t>
            </a:r>
          </a:p>
          <a:p>
            <a:pPr algn="just">
              <a:buFont typeface="Arial" pitchFamily="34" charset="0"/>
              <a:buChar char="•"/>
            </a:pPr>
            <a:endParaRPr lang="en-US" dirty="0" smtClean="0">
              <a:latin typeface="Times New Roman" pitchFamily="18" charset="0"/>
              <a:cs typeface="Times New Roman" pitchFamily="18" charset="0"/>
            </a:endParaRPr>
          </a:p>
          <a:p>
            <a:pPr algn="just">
              <a:buFont typeface="Arial" pitchFamily="34" charset="0"/>
              <a:buChar char="•"/>
            </a:pPr>
            <a:r>
              <a:rPr lang="en-US" sz="2400" dirty="0" smtClean="0">
                <a:solidFill>
                  <a:srgbClr val="FF0000"/>
                </a:solidFill>
                <a:latin typeface="Times New Roman" pitchFamily="18" charset="0"/>
                <a:cs typeface="Times New Roman" pitchFamily="18" charset="0"/>
              </a:rPr>
              <a:t>High-performance, reliable optical fiber communication systems and networks are therefore now widely deployed within the worldwide telecommunication network and in many more localized communication application areas</a:t>
            </a:r>
            <a:r>
              <a:rPr lang="en-US" sz="2000" dirty="0" smtClean="0">
                <a:solidFill>
                  <a:srgbClr val="FF0000"/>
                </a:solidFill>
                <a:latin typeface="Times New Roman" pitchFamily="18" charset="0"/>
                <a:cs typeface="Times New Roman" pitchFamily="18" charset="0"/>
              </a:rPr>
              <a:t>.</a:t>
            </a:r>
            <a:endParaRPr lang="en-US" sz="2000"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40559E51-68F2-47B4-AE25-981F6705BCEA}" type="slidenum">
              <a:rPr lang="en-US" smtClean="0"/>
              <a:pPr/>
              <a:t>15</a:t>
            </a:fld>
            <a:endParaRPr lang="en-US"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3730" name="Picture 2"/>
          <p:cNvPicPr>
            <a:picLocks noChangeAspect="1" noChangeArrowheads="1"/>
          </p:cNvPicPr>
          <p:nvPr/>
        </p:nvPicPr>
        <p:blipFill>
          <a:blip r:embed="rId2"/>
          <a:srcRect/>
          <a:stretch>
            <a:fillRect/>
          </a:stretch>
        </p:blipFill>
        <p:spPr bwMode="auto">
          <a:xfrm>
            <a:off x="-150023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150</a:t>
            </a:fld>
            <a:endParaRPr 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4754" name="Picture 2"/>
          <p:cNvPicPr>
            <a:picLocks noChangeAspect="1" noChangeArrowheads="1"/>
          </p:cNvPicPr>
          <p:nvPr/>
        </p:nvPicPr>
        <p:blipFill>
          <a:blip r:embed="rId2"/>
          <a:srcRect/>
          <a:stretch>
            <a:fillRect/>
          </a:stretch>
        </p:blipFill>
        <p:spPr bwMode="auto">
          <a:xfrm>
            <a:off x="-1714544"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151</a:t>
            </a:fld>
            <a:endParaRPr lang="en-US"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5778" name="Picture 2"/>
          <p:cNvPicPr>
            <a:picLocks noChangeAspect="1" noChangeArrowheads="1"/>
          </p:cNvPicPr>
          <p:nvPr/>
        </p:nvPicPr>
        <p:blipFill>
          <a:blip r:embed="rId2"/>
          <a:srcRect/>
          <a:stretch>
            <a:fillRect/>
          </a:stretch>
        </p:blipFill>
        <p:spPr bwMode="auto">
          <a:xfrm>
            <a:off x="-185742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152</a:t>
            </a:fld>
            <a:endParaRPr 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6802" name="Picture 2"/>
          <p:cNvPicPr>
            <a:picLocks noChangeAspect="1" noChangeArrowheads="1"/>
          </p:cNvPicPr>
          <p:nvPr/>
        </p:nvPicPr>
        <p:blipFill>
          <a:blip r:embed="rId2"/>
          <a:srcRect/>
          <a:stretch>
            <a:fillRect/>
          </a:stretch>
        </p:blipFill>
        <p:spPr bwMode="auto">
          <a:xfrm>
            <a:off x="-1643106"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153</a:t>
            </a:fld>
            <a:endParaRPr 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7826" name="Picture 2"/>
          <p:cNvPicPr>
            <a:picLocks noChangeAspect="1" noChangeArrowheads="1"/>
          </p:cNvPicPr>
          <p:nvPr/>
        </p:nvPicPr>
        <p:blipFill>
          <a:blip r:embed="rId2"/>
          <a:srcRect/>
          <a:stretch>
            <a:fillRect/>
          </a:stretch>
        </p:blipFill>
        <p:spPr bwMode="auto">
          <a:xfrm>
            <a:off x="-1928858"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154</a:t>
            </a:fld>
            <a:endParaRPr lang="en-US"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8850" name="Picture 2"/>
          <p:cNvPicPr>
            <a:picLocks noChangeAspect="1" noChangeArrowheads="1"/>
          </p:cNvPicPr>
          <p:nvPr/>
        </p:nvPicPr>
        <p:blipFill>
          <a:blip r:embed="rId2"/>
          <a:srcRect/>
          <a:stretch>
            <a:fillRect/>
          </a:stretch>
        </p:blipFill>
        <p:spPr bwMode="auto">
          <a:xfrm>
            <a:off x="-185742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155</a:t>
            </a:fld>
            <a:endParaRPr 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11266" name="Picture 2"/>
          <p:cNvPicPr>
            <a:picLocks noChangeAspect="1" noChangeArrowheads="1"/>
          </p:cNvPicPr>
          <p:nvPr/>
        </p:nvPicPr>
        <p:blipFill>
          <a:blip r:embed="rId2"/>
          <a:srcRect/>
          <a:stretch>
            <a:fillRect/>
          </a:stretch>
        </p:blipFill>
        <p:spPr bwMode="auto">
          <a:xfrm>
            <a:off x="-1285916" y="-45720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156</a:t>
            </a:fld>
            <a:endParaRPr 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12290" name="Picture 2"/>
          <p:cNvPicPr>
            <a:picLocks noChangeAspect="1" noChangeArrowheads="1"/>
          </p:cNvPicPr>
          <p:nvPr/>
        </p:nvPicPr>
        <p:blipFill>
          <a:blip r:embed="rId2"/>
          <a:srcRect/>
          <a:stretch>
            <a:fillRect/>
          </a:stretch>
        </p:blipFill>
        <p:spPr bwMode="auto">
          <a:xfrm>
            <a:off x="-1928858"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157</a:t>
            </a:fld>
            <a:endParaRPr lang="en-US"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9874" name="Picture 2"/>
          <p:cNvPicPr>
            <a:picLocks noChangeAspect="1" noChangeArrowheads="1"/>
          </p:cNvPicPr>
          <p:nvPr/>
        </p:nvPicPr>
        <p:blipFill>
          <a:blip r:embed="rId2"/>
          <a:srcRect/>
          <a:stretch>
            <a:fillRect/>
          </a:stretch>
        </p:blipFill>
        <p:spPr bwMode="auto">
          <a:xfrm>
            <a:off x="-1571668"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158</a:t>
            </a:fld>
            <a:endParaRPr lang="en-US"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0898" name="Picture 2"/>
          <p:cNvPicPr>
            <a:picLocks noChangeAspect="1" noChangeArrowheads="1"/>
          </p:cNvPicPr>
          <p:nvPr/>
        </p:nvPicPr>
        <p:blipFill>
          <a:blip r:embed="rId2"/>
          <a:srcRect/>
          <a:stretch>
            <a:fillRect/>
          </a:stretch>
        </p:blipFill>
        <p:spPr bwMode="auto">
          <a:xfrm>
            <a:off x="-1643106"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159</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Autofit/>
          </a:bodyPr>
          <a:lstStyle/>
          <a:p>
            <a:r>
              <a:rPr lang="en-US" sz="3200" b="1" dirty="0" smtClean="0">
                <a:solidFill>
                  <a:srgbClr val="FF0000"/>
                </a:solidFill>
              </a:rPr>
              <a:t>The general system-1</a:t>
            </a:r>
            <a:endParaRPr lang="en-US" sz="3200" dirty="0">
              <a:solidFill>
                <a:srgbClr val="FF0000"/>
              </a:solidFill>
            </a:endParaRPr>
          </a:p>
        </p:txBody>
      </p:sp>
      <p:sp>
        <p:nvSpPr>
          <p:cNvPr id="3" name="Content Placeholder 2"/>
          <p:cNvSpPr>
            <a:spLocks noGrp="1"/>
          </p:cNvSpPr>
          <p:nvPr>
            <p:ph idx="1"/>
          </p:nvPr>
        </p:nvSpPr>
        <p:spPr>
          <a:xfrm>
            <a:off x="152400" y="457200"/>
            <a:ext cx="8839200" cy="6400800"/>
          </a:xfrm>
        </p:spPr>
        <p:txBody>
          <a:bodyPr>
            <a:noAutofit/>
          </a:bodyPr>
          <a:lstStyle/>
          <a:p>
            <a:pPr algn="just"/>
            <a:r>
              <a:rPr lang="en-US" sz="2200" dirty="0" smtClean="0">
                <a:solidFill>
                  <a:srgbClr val="00B050"/>
                </a:solidFill>
                <a:latin typeface="Times New Roman" pitchFamily="18" charset="0"/>
                <a:cs typeface="Times New Roman" pitchFamily="18" charset="0"/>
              </a:rPr>
              <a:t>An optical fiber communication system is similar in basic concept to any type of communication system. </a:t>
            </a:r>
          </a:p>
          <a:p>
            <a:pPr algn="just"/>
            <a:endParaRPr lang="en-US" sz="16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A block schematic of a general communication system is shown in Figure 1.2(a), the function of which is to convey the signal from the information source over the transmission medium to the destination. </a:t>
            </a:r>
          </a:p>
          <a:p>
            <a:pPr algn="just"/>
            <a:endParaRPr lang="en-US" sz="1400"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The communication system therefore consists of a transmitter or modulator linked to the information source, the transmission medium, and a receiver or demodulator at the destination point. </a:t>
            </a:r>
          </a:p>
          <a:p>
            <a:pPr algn="just"/>
            <a:endParaRPr lang="en-US" sz="1200" dirty="0" smtClean="0">
              <a:solidFill>
                <a:srgbClr val="FF0000"/>
              </a:solidFill>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In electrical communications the information source provides an electrical signal, usually derived from a message signal which is not electrical (e.g. sound), to a transmitter comprising electrical and electronic components which converts the signal into a suitable form for propagation over the transmission medium. </a:t>
            </a:r>
          </a:p>
          <a:p>
            <a:pPr algn="just"/>
            <a:endParaRPr lang="en-US" sz="1400" dirty="0" smtClean="0">
              <a:latin typeface="Times New Roman" pitchFamily="18" charset="0"/>
              <a:cs typeface="Times New Roman" pitchFamily="18" charset="0"/>
            </a:endParaRPr>
          </a:p>
          <a:p>
            <a:pPr algn="just"/>
            <a:r>
              <a:rPr lang="en-US" sz="2200" dirty="0" smtClean="0">
                <a:solidFill>
                  <a:srgbClr val="7030A0"/>
                </a:solidFill>
                <a:latin typeface="Times New Roman" pitchFamily="18" charset="0"/>
                <a:cs typeface="Times New Roman" pitchFamily="18" charset="0"/>
              </a:rPr>
              <a:t>This is often achieved by modulating a carrier, which, as mentioned previously, may be an electromagnetic wave.</a:t>
            </a:r>
            <a:endParaRPr lang="en-US" sz="2200" dirty="0">
              <a:solidFill>
                <a:srgbClr val="7030A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16</a:t>
            </a:fld>
            <a:endParaRPr lang="en-US"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22" name="Picture 2"/>
          <p:cNvPicPr>
            <a:picLocks noChangeAspect="1" noChangeArrowheads="1"/>
          </p:cNvPicPr>
          <p:nvPr/>
        </p:nvPicPr>
        <p:blipFill>
          <a:blip r:embed="rId2"/>
          <a:srcRect/>
          <a:stretch>
            <a:fillRect/>
          </a:stretch>
        </p:blipFill>
        <p:spPr bwMode="auto">
          <a:xfrm>
            <a:off x="-1643106"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160</a:t>
            </a:fld>
            <a:endParaRPr lang="en-US"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2946" name="Picture 2"/>
          <p:cNvPicPr>
            <a:picLocks noChangeAspect="1" noChangeArrowheads="1"/>
          </p:cNvPicPr>
          <p:nvPr/>
        </p:nvPicPr>
        <p:blipFill>
          <a:blip r:embed="rId2"/>
          <a:srcRect/>
          <a:stretch>
            <a:fillRect/>
          </a:stretch>
        </p:blipFill>
        <p:spPr bwMode="auto">
          <a:xfrm>
            <a:off x="-1928858"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161</a:t>
            </a:fld>
            <a:endParaRPr lang="en-US"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3970" name="Picture 2"/>
          <p:cNvPicPr>
            <a:picLocks noChangeAspect="1" noChangeArrowheads="1"/>
          </p:cNvPicPr>
          <p:nvPr/>
        </p:nvPicPr>
        <p:blipFill>
          <a:blip r:embed="rId2"/>
          <a:srcRect/>
          <a:stretch>
            <a:fillRect/>
          </a:stretch>
        </p:blipFill>
        <p:spPr bwMode="auto">
          <a:xfrm>
            <a:off x="-1643106"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162</a:t>
            </a:fld>
            <a:endParaRPr lang="en-US"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18434" name="Picture 2"/>
          <p:cNvPicPr>
            <a:picLocks noChangeAspect="1" noChangeArrowheads="1"/>
          </p:cNvPicPr>
          <p:nvPr/>
        </p:nvPicPr>
        <p:blipFill>
          <a:blip r:embed="rId2"/>
          <a:srcRect/>
          <a:stretch>
            <a:fillRect/>
          </a:stretch>
        </p:blipFill>
        <p:spPr bwMode="auto">
          <a:xfrm>
            <a:off x="-1428792"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163</a:t>
            </a:fld>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19458" name="Picture 2"/>
          <p:cNvPicPr>
            <a:picLocks noChangeAspect="1" noChangeArrowheads="1"/>
          </p:cNvPicPr>
          <p:nvPr/>
        </p:nvPicPr>
        <p:blipFill>
          <a:blip r:embed="rId2"/>
          <a:srcRect/>
          <a:stretch>
            <a:fillRect/>
          </a:stretch>
        </p:blipFill>
        <p:spPr bwMode="auto">
          <a:xfrm>
            <a:off x="-2000296"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164</a:t>
            </a:fld>
            <a:endParaRPr 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20482" name="Picture 2"/>
          <p:cNvPicPr>
            <a:picLocks noChangeAspect="1" noChangeArrowheads="1"/>
          </p:cNvPicPr>
          <p:nvPr/>
        </p:nvPicPr>
        <p:blipFill>
          <a:blip r:embed="rId2"/>
          <a:srcRect/>
          <a:stretch>
            <a:fillRect/>
          </a:stretch>
        </p:blipFill>
        <p:spPr bwMode="auto">
          <a:xfrm>
            <a:off x="-1571668"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165</a:t>
            </a:fld>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21506" name="Picture 2"/>
          <p:cNvPicPr>
            <a:picLocks noChangeAspect="1" noChangeArrowheads="1"/>
          </p:cNvPicPr>
          <p:nvPr/>
        </p:nvPicPr>
        <p:blipFill>
          <a:blip r:embed="rId2"/>
          <a:srcRect/>
          <a:stretch>
            <a:fillRect/>
          </a:stretch>
        </p:blipFill>
        <p:spPr bwMode="auto">
          <a:xfrm>
            <a:off x="-1428792"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166</a:t>
            </a:fld>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22530" name="Picture 2"/>
          <p:cNvPicPr>
            <a:picLocks noChangeAspect="1" noChangeArrowheads="1"/>
          </p:cNvPicPr>
          <p:nvPr/>
        </p:nvPicPr>
        <p:blipFill>
          <a:blip r:embed="rId2"/>
          <a:srcRect/>
          <a:stretch>
            <a:fillRect/>
          </a:stretch>
        </p:blipFill>
        <p:spPr bwMode="auto">
          <a:xfrm>
            <a:off x="-1785982"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167</a:t>
            </a:fld>
            <a:endParaRPr 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23554" name="Picture 2"/>
          <p:cNvPicPr>
            <a:picLocks noChangeAspect="1" noChangeArrowheads="1"/>
          </p:cNvPicPr>
          <p:nvPr/>
        </p:nvPicPr>
        <p:blipFill>
          <a:blip r:embed="rId2"/>
          <a:srcRect/>
          <a:stretch>
            <a:fillRect/>
          </a:stretch>
        </p:blipFill>
        <p:spPr bwMode="auto">
          <a:xfrm>
            <a:off x="-1928858"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168</a:t>
            </a:fld>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24578" name="Picture 2"/>
          <p:cNvPicPr>
            <a:picLocks noChangeAspect="1" noChangeArrowheads="1"/>
          </p:cNvPicPr>
          <p:nvPr/>
        </p:nvPicPr>
        <p:blipFill>
          <a:blip r:embed="rId2"/>
          <a:srcRect/>
          <a:stretch>
            <a:fillRect/>
          </a:stretch>
        </p:blipFill>
        <p:spPr bwMode="auto">
          <a:xfrm>
            <a:off x="-1500230" y="0"/>
            <a:ext cx="13011150" cy="731520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1857420" y="0"/>
            <a:ext cx="13011150" cy="73152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40559E51-68F2-47B4-AE25-981F6705BCEA}" type="slidenum">
              <a:rPr lang="en-US" smtClean="0"/>
              <a:pPr/>
              <a:t>169</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Autofit/>
          </a:bodyPr>
          <a:lstStyle/>
          <a:p>
            <a:r>
              <a:rPr lang="en-US" sz="2400" b="1" dirty="0" smtClean="0">
                <a:solidFill>
                  <a:srgbClr val="FF0000"/>
                </a:solidFill>
              </a:rPr>
              <a:t>The general system-2</a:t>
            </a:r>
            <a:endParaRPr lang="en-US" sz="2400" dirty="0"/>
          </a:p>
        </p:txBody>
      </p:sp>
      <p:sp>
        <p:nvSpPr>
          <p:cNvPr id="3" name="Content Placeholder 2"/>
          <p:cNvSpPr>
            <a:spLocks noGrp="1"/>
          </p:cNvSpPr>
          <p:nvPr>
            <p:ph idx="1"/>
          </p:nvPr>
        </p:nvSpPr>
        <p:spPr>
          <a:xfrm>
            <a:off x="0" y="533400"/>
            <a:ext cx="8991600" cy="6324600"/>
          </a:xfrm>
        </p:spPr>
        <p:txBody>
          <a:bodyPr>
            <a:noAutofit/>
          </a:bodyPr>
          <a:lstStyle/>
          <a:p>
            <a:pPr algn="just"/>
            <a:r>
              <a:rPr lang="en-US" sz="2200" dirty="0" smtClean="0">
                <a:solidFill>
                  <a:srgbClr val="FF0000"/>
                </a:solidFill>
                <a:latin typeface="Times New Roman" pitchFamily="18" charset="0"/>
                <a:cs typeface="Times New Roman" pitchFamily="18" charset="0"/>
              </a:rPr>
              <a:t>The transmission medium can consist of a pair of wires, a coaxial cable or a radio link through free space down which the signal is transmitted to the receiver, where it is transformed into the original electrical information signal (demodulated) before being passed to the destination. </a:t>
            </a:r>
          </a:p>
          <a:p>
            <a:pPr algn="just"/>
            <a:endParaRPr lang="en-US" sz="16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However, it must be noted that in any transmission medium the signal is attenuated, or suffers loss, and is subject to degradations due to contamination by random signals and noise, as well as possible distortions imposed by mechanisms within the medium itself. </a:t>
            </a:r>
          </a:p>
          <a:p>
            <a:pPr algn="just"/>
            <a:endParaRPr lang="en-US" sz="16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Therefore, in any communication system there is a maximum permitted distance between the transmitter and the receiver beyond which the system effectively ceases to give intelligible communication. </a:t>
            </a:r>
          </a:p>
          <a:p>
            <a:pPr algn="just"/>
            <a:endParaRPr lang="en-US" sz="1600" dirty="0" smtClean="0">
              <a:latin typeface="Times New Roman" pitchFamily="18" charset="0"/>
              <a:cs typeface="Times New Roman" pitchFamily="18" charset="0"/>
            </a:endParaRPr>
          </a:p>
          <a:p>
            <a:pPr algn="just"/>
            <a:r>
              <a:rPr lang="en-US" sz="2200" dirty="0" smtClean="0">
                <a:solidFill>
                  <a:srgbClr val="C00000"/>
                </a:solidFill>
                <a:latin typeface="Times New Roman" pitchFamily="18" charset="0"/>
                <a:cs typeface="Times New Roman" pitchFamily="18" charset="0"/>
              </a:rPr>
              <a:t>For </a:t>
            </a:r>
            <a:r>
              <a:rPr lang="en-US" sz="2200" dirty="0" err="1" smtClean="0">
                <a:solidFill>
                  <a:srgbClr val="C00000"/>
                </a:solidFill>
                <a:latin typeface="Times New Roman" pitchFamily="18" charset="0"/>
                <a:cs typeface="Times New Roman" pitchFamily="18" charset="0"/>
              </a:rPr>
              <a:t>longhaul</a:t>
            </a:r>
            <a:r>
              <a:rPr lang="en-US" sz="2200" dirty="0" smtClean="0">
                <a:solidFill>
                  <a:srgbClr val="C00000"/>
                </a:solidFill>
                <a:latin typeface="Times New Roman" pitchFamily="18" charset="0"/>
                <a:cs typeface="Times New Roman" pitchFamily="18" charset="0"/>
              </a:rPr>
              <a:t> applications these factors necessitate the installation of repeaters or line amplifier at intervals, both to remove signal distortion and to increase signal level before transmission is continued down the link.</a:t>
            </a:r>
            <a:endParaRPr lang="en-US" sz="22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17</a:t>
            </a:fld>
            <a:endParaRPr 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25602" name="Picture 2"/>
          <p:cNvPicPr>
            <a:picLocks noChangeAspect="1" noChangeArrowheads="1"/>
          </p:cNvPicPr>
          <p:nvPr/>
        </p:nvPicPr>
        <p:blipFill>
          <a:blip r:embed="rId2"/>
          <a:srcRect/>
          <a:stretch>
            <a:fillRect/>
          </a:stretch>
        </p:blipFill>
        <p:spPr bwMode="auto">
          <a:xfrm>
            <a:off x="-1643106"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170</a:t>
            </a:fld>
            <a:endParaRPr lang="en-US"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26626" name="Picture 2"/>
          <p:cNvPicPr>
            <a:picLocks noChangeAspect="1" noChangeArrowheads="1"/>
          </p:cNvPicPr>
          <p:nvPr/>
        </p:nvPicPr>
        <p:blipFill>
          <a:blip r:embed="rId2"/>
          <a:srcRect/>
          <a:stretch>
            <a:fillRect/>
          </a:stretch>
        </p:blipFill>
        <p:spPr bwMode="auto">
          <a:xfrm>
            <a:off x="-1785982" y="-45720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171</a:t>
            </a:fld>
            <a:endParaRPr 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27650" name="Picture 2"/>
          <p:cNvPicPr>
            <a:picLocks noChangeAspect="1" noChangeArrowheads="1"/>
          </p:cNvPicPr>
          <p:nvPr/>
        </p:nvPicPr>
        <p:blipFill>
          <a:blip r:embed="rId2"/>
          <a:srcRect/>
          <a:stretch>
            <a:fillRect/>
          </a:stretch>
        </p:blipFill>
        <p:spPr bwMode="auto">
          <a:xfrm>
            <a:off x="-1785982"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172</a:t>
            </a:fld>
            <a:endParaRPr lang="en-US"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28674" name="Picture 2"/>
          <p:cNvPicPr>
            <a:picLocks noChangeAspect="1" noChangeArrowheads="1"/>
          </p:cNvPicPr>
          <p:nvPr/>
        </p:nvPicPr>
        <p:blipFill>
          <a:blip r:embed="rId2"/>
          <a:srcRect/>
          <a:stretch>
            <a:fillRect/>
          </a:stretch>
        </p:blipFill>
        <p:spPr bwMode="auto">
          <a:xfrm>
            <a:off x="-1571668"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173</a:t>
            </a:fld>
            <a:endParaRPr lang="en-US"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29698" name="Picture 2"/>
          <p:cNvPicPr>
            <a:picLocks noChangeAspect="1" noChangeArrowheads="1"/>
          </p:cNvPicPr>
          <p:nvPr/>
        </p:nvPicPr>
        <p:blipFill>
          <a:blip r:embed="rId2"/>
          <a:srcRect/>
          <a:stretch>
            <a:fillRect/>
          </a:stretch>
        </p:blipFill>
        <p:spPr bwMode="auto">
          <a:xfrm>
            <a:off x="-185742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174</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
          </a:xfrm>
        </p:spPr>
        <p:txBody>
          <a:bodyPr>
            <a:noAutofit/>
          </a:bodyPr>
          <a:lstStyle/>
          <a:p>
            <a:r>
              <a:rPr lang="en-US" sz="2400" b="1" dirty="0" smtClean="0">
                <a:solidFill>
                  <a:srgbClr val="FF0000"/>
                </a:solidFill>
              </a:rPr>
              <a:t>The general system-3</a:t>
            </a:r>
            <a:endParaRPr lang="en-US" sz="2400" dirty="0"/>
          </a:p>
        </p:txBody>
      </p:sp>
      <p:pic>
        <p:nvPicPr>
          <p:cNvPr id="2050" name="Picture 2"/>
          <p:cNvPicPr>
            <a:picLocks noGrp="1" noChangeAspect="1" noChangeArrowheads="1"/>
          </p:cNvPicPr>
          <p:nvPr>
            <p:ph idx="1"/>
          </p:nvPr>
        </p:nvPicPr>
        <p:blipFill>
          <a:blip r:embed="rId2"/>
          <a:srcRect/>
          <a:stretch>
            <a:fillRect/>
          </a:stretch>
        </p:blipFill>
        <p:spPr bwMode="auto">
          <a:xfrm>
            <a:off x="609600" y="381000"/>
            <a:ext cx="8001000" cy="38862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304800" y="4572000"/>
            <a:ext cx="8610600" cy="2133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Autofit/>
          </a:bodyPr>
          <a:lstStyle/>
          <a:p>
            <a:r>
              <a:rPr lang="en-US" sz="2400" b="1" dirty="0" smtClean="0">
                <a:solidFill>
                  <a:srgbClr val="FF0000"/>
                </a:solidFill>
              </a:rPr>
              <a:t>The general system-4</a:t>
            </a:r>
            <a:endParaRPr lang="en-US" sz="2400" dirty="0"/>
          </a:p>
        </p:txBody>
      </p:sp>
      <p:sp>
        <p:nvSpPr>
          <p:cNvPr id="3" name="Content Placeholder 2"/>
          <p:cNvSpPr>
            <a:spLocks noGrp="1"/>
          </p:cNvSpPr>
          <p:nvPr>
            <p:ph idx="1"/>
          </p:nvPr>
        </p:nvSpPr>
        <p:spPr>
          <a:xfrm>
            <a:off x="0" y="457200"/>
            <a:ext cx="8991600" cy="6400800"/>
          </a:xfrm>
        </p:spPr>
        <p:txBody>
          <a:bodyPr>
            <a:noAutofit/>
          </a:bodyPr>
          <a:lstStyle/>
          <a:p>
            <a:pPr algn="just"/>
            <a:r>
              <a:rPr lang="en-US" sz="2000" dirty="0" smtClean="0">
                <a:solidFill>
                  <a:srgbClr val="7030A0"/>
                </a:solidFill>
                <a:latin typeface="Times New Roman" pitchFamily="18" charset="0"/>
                <a:cs typeface="Times New Roman" pitchFamily="18" charset="0"/>
              </a:rPr>
              <a:t>For optical fiber communications the system shown in Figure 1.2(a) may be considered in slightly greater detail, as given in Figure 1.2(b). </a:t>
            </a:r>
          </a:p>
          <a:p>
            <a:pPr algn="just"/>
            <a:endParaRPr lang="en-US" sz="11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In this case the information source provides an electrical signal to a transmitter comprising an </a:t>
            </a:r>
            <a:r>
              <a:rPr lang="en-US" sz="2000" dirty="0" smtClean="0">
                <a:solidFill>
                  <a:srgbClr val="0070C0"/>
                </a:solidFill>
                <a:latin typeface="Times New Roman" pitchFamily="18" charset="0"/>
                <a:cs typeface="Times New Roman" pitchFamily="18" charset="0"/>
              </a:rPr>
              <a:t>electrical stage </a:t>
            </a:r>
            <a:r>
              <a:rPr lang="en-US" sz="2000" dirty="0" smtClean="0">
                <a:solidFill>
                  <a:srgbClr val="00B050"/>
                </a:solidFill>
                <a:latin typeface="Times New Roman" pitchFamily="18" charset="0"/>
                <a:cs typeface="Times New Roman" pitchFamily="18" charset="0"/>
              </a:rPr>
              <a:t>which drives an optical </a:t>
            </a:r>
            <a:r>
              <a:rPr lang="en-US" sz="2000" dirty="0" smtClean="0">
                <a:solidFill>
                  <a:srgbClr val="0070C0"/>
                </a:solidFill>
                <a:latin typeface="Times New Roman" pitchFamily="18" charset="0"/>
                <a:cs typeface="Times New Roman" pitchFamily="18" charset="0"/>
              </a:rPr>
              <a:t>source to give modulation of the </a:t>
            </a:r>
            <a:r>
              <a:rPr lang="en-US" sz="2000" dirty="0" err="1" smtClean="0">
                <a:solidFill>
                  <a:srgbClr val="0070C0"/>
                </a:solidFill>
                <a:latin typeface="Times New Roman" pitchFamily="18" charset="0"/>
                <a:cs typeface="Times New Roman" pitchFamily="18" charset="0"/>
              </a:rPr>
              <a:t>lightwave</a:t>
            </a:r>
            <a:r>
              <a:rPr lang="en-US" sz="2000" dirty="0" smtClean="0">
                <a:solidFill>
                  <a:srgbClr val="0070C0"/>
                </a:solidFill>
                <a:latin typeface="Times New Roman" pitchFamily="18" charset="0"/>
                <a:cs typeface="Times New Roman" pitchFamily="18" charset="0"/>
              </a:rPr>
              <a:t> carrier. </a:t>
            </a:r>
          </a:p>
          <a:p>
            <a:pPr algn="just"/>
            <a:endParaRPr lang="en-US" sz="1050" dirty="0" smtClean="0">
              <a:latin typeface="Times New Roman" pitchFamily="18" charset="0"/>
              <a:cs typeface="Times New Roman" pitchFamily="18" charset="0"/>
            </a:endParaRPr>
          </a:p>
          <a:p>
            <a:pPr algn="just"/>
            <a:r>
              <a:rPr lang="en-US" sz="2000" dirty="0" smtClean="0">
                <a:solidFill>
                  <a:srgbClr val="FF0000"/>
                </a:solidFill>
                <a:latin typeface="Times New Roman" pitchFamily="18" charset="0"/>
                <a:cs typeface="Times New Roman" pitchFamily="18" charset="0"/>
              </a:rPr>
              <a:t>The optical source which provides the electrical–optical conversion may be either a semiconductor laser or light-emitting diode (LED). </a:t>
            </a:r>
          </a:p>
          <a:p>
            <a:pPr algn="just"/>
            <a:endParaRPr lang="en-US" sz="105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The transmission medium consists of an optical fiber cable and the receiver consists of an optical detector which drives a further electrical stage and hence provides demodulation of the optical carrier. </a:t>
            </a:r>
          </a:p>
          <a:p>
            <a:pPr algn="just"/>
            <a:endParaRPr lang="en-US" sz="1100" dirty="0" smtClean="0">
              <a:latin typeface="Times New Roman" pitchFamily="18" charset="0"/>
              <a:cs typeface="Times New Roman" pitchFamily="18" charset="0"/>
            </a:endParaRPr>
          </a:p>
          <a:p>
            <a:pPr algn="just"/>
            <a:r>
              <a:rPr lang="en-US" sz="2000" dirty="0" smtClean="0">
                <a:solidFill>
                  <a:srgbClr val="FF0000"/>
                </a:solidFill>
                <a:latin typeface="Times New Roman" pitchFamily="18" charset="0"/>
                <a:cs typeface="Times New Roman" pitchFamily="18" charset="0"/>
              </a:rPr>
              <a:t>Photodiodes (</a:t>
            </a:r>
            <a:r>
              <a:rPr lang="en-US" sz="2000" i="1" dirty="0" smtClean="0">
                <a:solidFill>
                  <a:srgbClr val="FF0000"/>
                </a:solidFill>
                <a:latin typeface="Times New Roman" pitchFamily="18" charset="0"/>
                <a:cs typeface="Times New Roman" pitchFamily="18" charset="0"/>
              </a:rPr>
              <a:t>p–n, p–</a:t>
            </a:r>
            <a:r>
              <a:rPr lang="en-US" sz="2000" i="1" dirty="0" err="1" smtClean="0">
                <a:solidFill>
                  <a:srgbClr val="FF0000"/>
                </a:solidFill>
                <a:latin typeface="Times New Roman" pitchFamily="18" charset="0"/>
                <a:cs typeface="Times New Roman" pitchFamily="18" charset="0"/>
              </a:rPr>
              <a:t>i</a:t>
            </a:r>
            <a:r>
              <a:rPr lang="en-US" sz="2000" i="1" dirty="0" smtClean="0">
                <a:solidFill>
                  <a:srgbClr val="FF0000"/>
                </a:solidFill>
                <a:latin typeface="Times New Roman" pitchFamily="18" charset="0"/>
                <a:cs typeface="Times New Roman" pitchFamily="18" charset="0"/>
              </a:rPr>
              <a:t>–n or avalanche) and, in some </a:t>
            </a:r>
            <a:r>
              <a:rPr lang="en-US" sz="2000" dirty="0" smtClean="0">
                <a:solidFill>
                  <a:srgbClr val="FF0000"/>
                </a:solidFill>
                <a:latin typeface="Times New Roman" pitchFamily="18" charset="0"/>
                <a:cs typeface="Times New Roman" pitchFamily="18" charset="0"/>
              </a:rPr>
              <a:t>instances, phototransistors and photoconductors are utilized for the detection of the optical signal and the optical–electrical conversion. </a:t>
            </a:r>
          </a:p>
          <a:p>
            <a:pPr algn="just"/>
            <a:endParaRPr lang="en-US" sz="10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Thus there is a requirement for electrical interfacing at either end of the optical link and at present the signal processing is usually performed electrically.</a:t>
            </a:r>
            <a:endParaRPr lang="en-US" sz="20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381000"/>
          </a:xfrm>
        </p:spPr>
        <p:txBody>
          <a:bodyPr>
            <a:noAutofit/>
          </a:bodyPr>
          <a:lstStyle/>
          <a:p>
            <a:r>
              <a:rPr lang="en-US" sz="3200" b="1" dirty="0" smtClean="0"/>
              <a:t>UNIT-I : </a:t>
            </a:r>
            <a:r>
              <a:rPr lang="en-US" sz="3200" b="1" dirty="0" smtClean="0">
                <a:solidFill>
                  <a:srgbClr val="FF0000"/>
                </a:solidFill>
                <a:latin typeface="Times New Roman" pitchFamily="18" charset="0"/>
                <a:cs typeface="Times New Roman" pitchFamily="18" charset="0"/>
              </a:rPr>
              <a:t>Overview of optical fiber communication</a:t>
            </a:r>
            <a:endParaRPr lang="en-US" sz="32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685800"/>
            <a:ext cx="8839200" cy="6172200"/>
          </a:xfrm>
        </p:spPr>
        <p:txBody>
          <a:bodyPr>
            <a:normAutofit fontScale="70000" lnSpcReduction="20000"/>
          </a:bodyPr>
          <a:lstStyle/>
          <a:p>
            <a:r>
              <a:rPr lang="en-US" b="1" dirty="0" smtClean="0">
                <a:solidFill>
                  <a:srgbClr val="00B050"/>
                </a:solidFill>
                <a:latin typeface="Times New Roman" pitchFamily="18" charset="0"/>
                <a:cs typeface="Times New Roman" pitchFamily="18" charset="0"/>
              </a:rPr>
              <a:t>Historical development,</a:t>
            </a:r>
          </a:p>
          <a:p>
            <a:r>
              <a:rPr lang="en-US" b="1" dirty="0" smtClean="0">
                <a:solidFill>
                  <a:srgbClr val="00B0F0"/>
                </a:solidFill>
                <a:latin typeface="Times New Roman" pitchFamily="18" charset="0"/>
                <a:cs typeface="Times New Roman" pitchFamily="18" charset="0"/>
              </a:rPr>
              <a:t>The General system,</a:t>
            </a:r>
          </a:p>
          <a:p>
            <a:r>
              <a:rPr lang="en-US" b="1" dirty="0" smtClean="0">
                <a:solidFill>
                  <a:srgbClr val="FF0000"/>
                </a:solidFill>
                <a:latin typeface="Times New Roman" pitchFamily="18" charset="0"/>
                <a:cs typeface="Times New Roman" pitchFamily="18" charset="0"/>
              </a:rPr>
              <a:t>Advantages of Optical fiber communications. </a:t>
            </a:r>
          </a:p>
          <a:p>
            <a:r>
              <a:rPr lang="en-US" b="1" dirty="0" smtClean="0">
                <a:solidFill>
                  <a:srgbClr val="002060"/>
                </a:solidFill>
                <a:latin typeface="Times New Roman" pitchFamily="18" charset="0"/>
                <a:cs typeface="Times New Roman" pitchFamily="18" charset="0"/>
              </a:rPr>
              <a:t>Optical fiber wave guides- Introduction,</a:t>
            </a:r>
          </a:p>
          <a:p>
            <a:r>
              <a:rPr lang="en-US" b="1" dirty="0" smtClean="0">
                <a:solidFill>
                  <a:srgbClr val="FF0000"/>
                </a:solidFill>
                <a:latin typeface="Times New Roman" pitchFamily="18" charset="0"/>
                <a:cs typeface="Times New Roman" pitchFamily="18" charset="0"/>
              </a:rPr>
              <a:t>Ray theory transmission-</a:t>
            </a:r>
          </a:p>
          <a:p>
            <a:pPr lvl="1"/>
            <a:r>
              <a:rPr lang="en-US" dirty="0" smtClean="0">
                <a:latin typeface="Times New Roman" pitchFamily="18" charset="0"/>
                <a:cs typeface="Times New Roman" pitchFamily="18" charset="0"/>
              </a:rPr>
              <a:t>Total Internal Reflection</a:t>
            </a:r>
          </a:p>
          <a:p>
            <a:pPr lvl="1"/>
            <a:r>
              <a:rPr lang="en-US" dirty="0" smtClean="0">
                <a:latin typeface="Times New Roman" pitchFamily="18" charset="0"/>
                <a:cs typeface="Times New Roman" pitchFamily="18" charset="0"/>
              </a:rPr>
              <a:t>Acceptance angle</a:t>
            </a:r>
          </a:p>
          <a:p>
            <a:pPr lvl="1"/>
            <a:r>
              <a:rPr lang="en-US" dirty="0" smtClean="0">
                <a:latin typeface="Times New Roman" pitchFamily="18" charset="0"/>
                <a:cs typeface="Times New Roman" pitchFamily="18" charset="0"/>
              </a:rPr>
              <a:t>Numerical Aperture</a:t>
            </a:r>
          </a:p>
          <a:p>
            <a:pPr lvl="1"/>
            <a:r>
              <a:rPr lang="en-US" dirty="0" smtClean="0">
                <a:latin typeface="Times New Roman" pitchFamily="18" charset="0"/>
                <a:cs typeface="Times New Roman" pitchFamily="18" charset="0"/>
              </a:rPr>
              <a:t>Skew rays</a:t>
            </a:r>
          </a:p>
          <a:p>
            <a:r>
              <a:rPr lang="en-US" b="1" dirty="0" smtClean="0">
                <a:solidFill>
                  <a:srgbClr val="00B050"/>
                </a:solidFill>
                <a:latin typeface="Times New Roman" pitchFamily="18" charset="0"/>
                <a:cs typeface="Times New Roman" pitchFamily="18" charset="0"/>
              </a:rPr>
              <a:t>Cylindrical fibers-</a:t>
            </a:r>
            <a:r>
              <a:rPr lang="en-US" dirty="0" smtClean="0">
                <a:solidFill>
                  <a:srgbClr val="00B050"/>
                </a:solidFill>
                <a:latin typeface="Times New Roman" pitchFamily="18" charset="0"/>
                <a:cs typeface="Times New Roman" pitchFamily="18" charset="0"/>
              </a:rPr>
              <a:t> </a:t>
            </a:r>
          </a:p>
          <a:p>
            <a:pPr lvl="1"/>
            <a:r>
              <a:rPr lang="en-US" dirty="0" smtClean="0">
                <a:latin typeface="Times New Roman" pitchFamily="18" charset="0"/>
                <a:cs typeface="Times New Roman" pitchFamily="18" charset="0"/>
              </a:rPr>
              <a:t>Modes </a:t>
            </a:r>
          </a:p>
          <a:p>
            <a:pPr lvl="1"/>
            <a:r>
              <a:rPr lang="en-US" dirty="0" smtClean="0">
                <a:latin typeface="Times New Roman" pitchFamily="18" charset="0"/>
                <a:cs typeface="Times New Roman" pitchFamily="18" charset="0"/>
              </a:rPr>
              <a:t>V-number</a:t>
            </a:r>
          </a:p>
          <a:p>
            <a:pPr lvl="1"/>
            <a:r>
              <a:rPr lang="en-US" dirty="0" smtClean="0">
                <a:latin typeface="Times New Roman" pitchFamily="18" charset="0"/>
                <a:cs typeface="Times New Roman" pitchFamily="18" charset="0"/>
              </a:rPr>
              <a:t>Mode coupling</a:t>
            </a:r>
          </a:p>
          <a:p>
            <a:pPr lvl="1"/>
            <a:r>
              <a:rPr lang="en-US" dirty="0" smtClean="0">
                <a:latin typeface="Times New Roman" pitchFamily="18" charset="0"/>
                <a:cs typeface="Times New Roman" pitchFamily="18" charset="0"/>
              </a:rPr>
              <a:t>Step Index fibers</a:t>
            </a:r>
          </a:p>
          <a:p>
            <a:pPr lvl="1"/>
            <a:r>
              <a:rPr lang="en-US" dirty="0" smtClean="0">
                <a:latin typeface="Times New Roman" pitchFamily="18" charset="0"/>
                <a:cs typeface="Times New Roman" pitchFamily="18" charset="0"/>
              </a:rPr>
              <a:t> Graded Index fibers.</a:t>
            </a:r>
          </a:p>
          <a:p>
            <a:r>
              <a:rPr lang="en-US" b="1" dirty="0" smtClean="0">
                <a:solidFill>
                  <a:srgbClr val="0070C0"/>
                </a:solidFill>
                <a:latin typeface="Times New Roman" pitchFamily="18" charset="0"/>
                <a:cs typeface="Times New Roman" pitchFamily="18" charset="0"/>
              </a:rPr>
              <a:t>Single mode fibers- </a:t>
            </a:r>
          </a:p>
          <a:p>
            <a:pPr>
              <a:buNone/>
            </a:pPr>
            <a:r>
              <a:rPr lang="en-US" dirty="0" smtClean="0">
                <a:latin typeface="Times New Roman" pitchFamily="18" charset="0"/>
                <a:cs typeface="Times New Roman" pitchFamily="18" charset="0"/>
              </a:rPr>
              <a:t>	- Cut off wavelength </a:t>
            </a:r>
          </a:p>
          <a:p>
            <a:pPr>
              <a:buNone/>
            </a:pPr>
            <a:r>
              <a:rPr lang="en-US" dirty="0" smtClean="0">
                <a:latin typeface="Times New Roman" pitchFamily="18" charset="0"/>
                <a:cs typeface="Times New Roman" pitchFamily="18" charset="0"/>
              </a:rPr>
              <a:t>	- Mode Field Diameter </a:t>
            </a:r>
          </a:p>
          <a:p>
            <a:pPr>
              <a:buNone/>
            </a:pPr>
            <a:r>
              <a:rPr lang="en-US" dirty="0" smtClean="0">
                <a:latin typeface="Times New Roman" pitchFamily="18" charset="0"/>
                <a:cs typeface="Times New Roman" pitchFamily="18" charset="0"/>
              </a:rPr>
              <a:t>	- Effective Refractive Index, Related problems.</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Autofit/>
          </a:bodyPr>
          <a:lstStyle/>
          <a:p>
            <a:r>
              <a:rPr lang="en-US" sz="2400" b="1" dirty="0" smtClean="0">
                <a:solidFill>
                  <a:srgbClr val="FF0000"/>
                </a:solidFill>
              </a:rPr>
              <a:t>The general system-5</a:t>
            </a:r>
            <a:endParaRPr lang="en-US" sz="2400" dirty="0"/>
          </a:p>
        </p:txBody>
      </p:sp>
      <p:sp>
        <p:nvSpPr>
          <p:cNvPr id="3" name="Content Placeholder 2"/>
          <p:cNvSpPr>
            <a:spLocks noGrp="1"/>
          </p:cNvSpPr>
          <p:nvPr>
            <p:ph idx="1"/>
          </p:nvPr>
        </p:nvSpPr>
        <p:spPr>
          <a:xfrm>
            <a:off x="152400" y="533400"/>
            <a:ext cx="8839200" cy="6096000"/>
          </a:xfrm>
        </p:spPr>
        <p:txBody>
          <a:bodyPr>
            <a:noAutofit/>
          </a:bodyPr>
          <a:lstStyle/>
          <a:p>
            <a:pPr algn="just"/>
            <a:r>
              <a:rPr lang="en-US" sz="2200" dirty="0" smtClean="0">
                <a:solidFill>
                  <a:srgbClr val="00B050"/>
                </a:solidFill>
                <a:latin typeface="Times New Roman" pitchFamily="18" charset="0"/>
                <a:cs typeface="Times New Roman" pitchFamily="18" charset="0"/>
              </a:rPr>
              <a:t>The optical carrier may be modulated using either an analog or digital information signal. </a:t>
            </a:r>
          </a:p>
          <a:p>
            <a:pPr algn="just"/>
            <a:endParaRPr lang="en-US" sz="9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In the system shown in Figure 1.2(b) analog modulation involves the variation of the light emitted from the optical source in a continuous manner. </a:t>
            </a:r>
          </a:p>
          <a:p>
            <a:pPr algn="just"/>
            <a:endParaRPr lang="en-US" sz="1000"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With digital modulation, however, discrete changes in the light intensity are obtained (i.e. on–off pulses).</a:t>
            </a:r>
          </a:p>
          <a:p>
            <a:pPr algn="just"/>
            <a:endParaRPr lang="en-US" sz="10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 </a:t>
            </a:r>
            <a:r>
              <a:rPr lang="en-US" sz="2200" dirty="0" smtClean="0">
                <a:solidFill>
                  <a:srgbClr val="00B050"/>
                </a:solidFill>
                <a:latin typeface="Times New Roman" pitchFamily="18" charset="0"/>
                <a:cs typeface="Times New Roman" pitchFamily="18" charset="0"/>
              </a:rPr>
              <a:t>Although often simpler to implement, analog modulation with an optical fiber communication system is </a:t>
            </a:r>
            <a:r>
              <a:rPr lang="en-US" sz="2200" b="1" dirty="0" smtClean="0">
                <a:solidFill>
                  <a:srgbClr val="FF0000"/>
                </a:solidFill>
                <a:latin typeface="Times New Roman" pitchFamily="18" charset="0"/>
                <a:cs typeface="Times New Roman" pitchFamily="18" charset="0"/>
              </a:rPr>
              <a:t>less efficient</a:t>
            </a:r>
            <a:r>
              <a:rPr lang="en-US" sz="2200" dirty="0" smtClean="0">
                <a:solidFill>
                  <a:srgbClr val="00B050"/>
                </a:solidFill>
                <a:latin typeface="Times New Roman" pitchFamily="18" charset="0"/>
                <a:cs typeface="Times New Roman" pitchFamily="18" charset="0"/>
              </a:rPr>
              <a:t>, requiring a </a:t>
            </a:r>
            <a:r>
              <a:rPr lang="en-US" sz="2200" dirty="0" smtClean="0">
                <a:solidFill>
                  <a:srgbClr val="FF0000"/>
                </a:solidFill>
                <a:latin typeface="Times New Roman" pitchFamily="18" charset="0"/>
                <a:cs typeface="Times New Roman" pitchFamily="18" charset="0"/>
              </a:rPr>
              <a:t>far higher signal-to-noise ratio at the receiver than digital modulation. </a:t>
            </a:r>
          </a:p>
          <a:p>
            <a:pPr algn="just"/>
            <a:endParaRPr lang="en-US" sz="900" dirty="0" smtClean="0">
              <a:latin typeface="Times New Roman" pitchFamily="18" charset="0"/>
              <a:cs typeface="Times New Roman" pitchFamily="18" charset="0"/>
            </a:endParaRPr>
          </a:p>
          <a:p>
            <a:pPr algn="just"/>
            <a:r>
              <a:rPr lang="en-US" sz="2200" dirty="0" smtClean="0">
                <a:solidFill>
                  <a:srgbClr val="00B0F0"/>
                </a:solidFill>
                <a:latin typeface="Times New Roman" pitchFamily="18" charset="0"/>
                <a:cs typeface="Times New Roman" pitchFamily="18" charset="0"/>
              </a:rPr>
              <a:t>Also, the </a:t>
            </a:r>
            <a:r>
              <a:rPr lang="en-US" sz="2200" b="1" dirty="0" smtClean="0">
                <a:solidFill>
                  <a:srgbClr val="FF0000"/>
                </a:solidFill>
                <a:latin typeface="Times New Roman" pitchFamily="18" charset="0"/>
                <a:cs typeface="Times New Roman" pitchFamily="18" charset="0"/>
              </a:rPr>
              <a:t>linearity needed for analog modulation is not always provided </a:t>
            </a:r>
            <a:r>
              <a:rPr lang="en-US" sz="2200" dirty="0" smtClean="0">
                <a:solidFill>
                  <a:srgbClr val="00B0F0"/>
                </a:solidFill>
                <a:latin typeface="Times New Roman" pitchFamily="18" charset="0"/>
                <a:cs typeface="Times New Roman" pitchFamily="18" charset="0"/>
              </a:rPr>
              <a:t>by semiconductor optical sources, especially at high modulation frequencies. </a:t>
            </a:r>
          </a:p>
          <a:p>
            <a:pPr algn="just"/>
            <a:endParaRPr lang="en-US" sz="1000" dirty="0" smtClean="0">
              <a:latin typeface="Times New Roman" pitchFamily="18" charset="0"/>
              <a:cs typeface="Times New Roman" pitchFamily="18" charset="0"/>
            </a:endParaRPr>
          </a:p>
          <a:p>
            <a:pPr algn="just"/>
            <a:r>
              <a:rPr lang="en-US" sz="2000" dirty="0" smtClean="0">
                <a:solidFill>
                  <a:srgbClr val="FF0000"/>
                </a:solidFill>
                <a:latin typeface="Times New Roman" pitchFamily="18" charset="0"/>
                <a:cs typeface="Times New Roman" pitchFamily="18" charset="0"/>
              </a:rPr>
              <a:t>For these reasons, analog optical fiber communication links are generally limited to </a:t>
            </a:r>
            <a:r>
              <a:rPr lang="en-US" sz="2000" b="1" dirty="0" smtClean="0">
                <a:solidFill>
                  <a:srgbClr val="00B050"/>
                </a:solidFill>
                <a:latin typeface="Times New Roman" pitchFamily="18" charset="0"/>
                <a:cs typeface="Times New Roman" pitchFamily="18" charset="0"/>
              </a:rPr>
              <a:t>shorter distances </a:t>
            </a:r>
            <a:r>
              <a:rPr lang="en-US" sz="2000" dirty="0" smtClean="0">
                <a:solidFill>
                  <a:srgbClr val="FF0000"/>
                </a:solidFill>
                <a:latin typeface="Times New Roman" pitchFamily="18" charset="0"/>
                <a:cs typeface="Times New Roman" pitchFamily="18" charset="0"/>
              </a:rPr>
              <a:t>and lower bandwidth operation than digital links.</a:t>
            </a:r>
            <a:endParaRPr lang="en-US" sz="2000"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400" b="1" dirty="0" smtClean="0">
                <a:solidFill>
                  <a:srgbClr val="FF0000"/>
                </a:solidFill>
              </a:rPr>
              <a:t>The general system-6</a:t>
            </a:r>
            <a:endParaRPr lang="en-US" sz="2400" dirty="0"/>
          </a:p>
        </p:txBody>
      </p:sp>
      <p:pic>
        <p:nvPicPr>
          <p:cNvPr id="3074" name="Picture 2"/>
          <p:cNvPicPr>
            <a:picLocks noGrp="1" noChangeAspect="1" noChangeArrowheads="1"/>
          </p:cNvPicPr>
          <p:nvPr>
            <p:ph idx="1"/>
          </p:nvPr>
        </p:nvPicPr>
        <p:blipFill>
          <a:blip r:embed="rId2"/>
          <a:srcRect/>
          <a:stretch>
            <a:fillRect/>
          </a:stretch>
        </p:blipFill>
        <p:spPr bwMode="auto">
          <a:xfrm>
            <a:off x="457200" y="1600200"/>
            <a:ext cx="7924800" cy="3505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Autofit/>
          </a:bodyPr>
          <a:lstStyle/>
          <a:p>
            <a:r>
              <a:rPr lang="en-US" sz="2400" b="1" dirty="0" smtClean="0">
                <a:solidFill>
                  <a:srgbClr val="FF0000"/>
                </a:solidFill>
              </a:rPr>
              <a:t>The general system-7</a:t>
            </a:r>
            <a:endParaRPr lang="en-US" sz="2400" dirty="0"/>
          </a:p>
        </p:txBody>
      </p:sp>
      <p:sp>
        <p:nvSpPr>
          <p:cNvPr id="3" name="Content Placeholder 2"/>
          <p:cNvSpPr>
            <a:spLocks noGrp="1"/>
          </p:cNvSpPr>
          <p:nvPr>
            <p:ph idx="1"/>
          </p:nvPr>
        </p:nvSpPr>
        <p:spPr>
          <a:xfrm>
            <a:off x="0" y="304800"/>
            <a:ext cx="8991600" cy="6400800"/>
          </a:xfrm>
        </p:spPr>
        <p:txBody>
          <a:bodyPr>
            <a:noAutofit/>
          </a:bodyPr>
          <a:lstStyle/>
          <a:p>
            <a:pPr algn="just"/>
            <a:r>
              <a:rPr lang="en-US" sz="2000" dirty="0" smtClean="0">
                <a:solidFill>
                  <a:srgbClr val="0070C0"/>
                </a:solidFill>
                <a:latin typeface="Times New Roman" pitchFamily="18" charset="0"/>
                <a:cs typeface="Times New Roman" pitchFamily="18" charset="0"/>
              </a:rPr>
              <a:t>Figure 1.3 shows a block schematic of a typical digital optical fiber link. </a:t>
            </a:r>
          </a:p>
          <a:p>
            <a:pPr algn="just"/>
            <a:r>
              <a:rPr lang="en-US" sz="2000" dirty="0" smtClean="0">
                <a:solidFill>
                  <a:srgbClr val="FF0000"/>
                </a:solidFill>
                <a:latin typeface="Times New Roman" pitchFamily="18" charset="0"/>
                <a:cs typeface="Times New Roman" pitchFamily="18" charset="0"/>
              </a:rPr>
              <a:t>Initially, the input digital signal from the information source is suitably encoded for optical transmission.</a:t>
            </a:r>
          </a:p>
          <a:p>
            <a:pPr algn="just"/>
            <a:endParaRPr lang="en-US" sz="12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The laser drive circuit directly modulates the intensity of the semiconductor laser with the encoded digital signal. </a:t>
            </a:r>
          </a:p>
          <a:p>
            <a:pPr algn="just"/>
            <a:endParaRPr lang="en-US" sz="110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Hence a digital optical signal is launched into the optical fiber cable. </a:t>
            </a:r>
          </a:p>
          <a:p>
            <a:pPr algn="just"/>
            <a:endParaRPr lang="en-US" sz="1000" dirty="0" smtClean="0">
              <a:latin typeface="Times New Roman" pitchFamily="18" charset="0"/>
              <a:cs typeface="Times New Roman" pitchFamily="18" charset="0"/>
            </a:endParaRPr>
          </a:p>
          <a:p>
            <a:pPr algn="just"/>
            <a:r>
              <a:rPr lang="en-US" sz="2000" dirty="0" smtClean="0">
                <a:solidFill>
                  <a:srgbClr val="FF0000"/>
                </a:solidFill>
                <a:latin typeface="Times New Roman" pitchFamily="18" charset="0"/>
                <a:cs typeface="Times New Roman" pitchFamily="18" charset="0"/>
              </a:rPr>
              <a:t>The avalanche photodiode (APD) detector is followed by a front-end amplifier and equalizer or filter to provide </a:t>
            </a:r>
            <a:r>
              <a:rPr lang="en-US" sz="2000" b="1" dirty="0" smtClean="0">
                <a:solidFill>
                  <a:srgbClr val="002060"/>
                </a:solidFill>
                <a:latin typeface="Times New Roman" pitchFamily="18" charset="0"/>
                <a:cs typeface="Times New Roman" pitchFamily="18" charset="0"/>
              </a:rPr>
              <a:t>gain as well as linear signal processing and noise bandwidth reduction. </a:t>
            </a:r>
          </a:p>
          <a:p>
            <a:pPr algn="just"/>
            <a:endParaRPr lang="en-US" sz="105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Finally, the signal obtained is decoded to give the original digital information.</a:t>
            </a:r>
          </a:p>
          <a:p>
            <a:pPr algn="just"/>
            <a:endParaRPr lang="en-US" sz="1050" dirty="0" smtClean="0">
              <a:latin typeface="Times New Roman" pitchFamily="18" charset="0"/>
              <a:cs typeface="Times New Roman" pitchFamily="18" charset="0"/>
            </a:endParaRPr>
          </a:p>
          <a:p>
            <a:pPr algn="just"/>
            <a:endParaRPr lang="en-US" sz="70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However, at this stage it is instructive to consider the </a:t>
            </a:r>
            <a:r>
              <a:rPr lang="en-US" sz="2000" dirty="0" smtClean="0">
                <a:solidFill>
                  <a:srgbClr val="00B050"/>
                </a:solidFill>
                <a:latin typeface="Times New Roman" pitchFamily="18" charset="0"/>
                <a:cs typeface="Times New Roman" pitchFamily="18" charset="0"/>
              </a:rPr>
              <a:t>advantages</a:t>
            </a:r>
            <a:r>
              <a:rPr lang="en-US" sz="2000" dirty="0" smtClean="0">
                <a:solidFill>
                  <a:srgbClr val="0070C0"/>
                </a:solidFill>
                <a:latin typeface="Times New Roman" pitchFamily="18" charset="0"/>
                <a:cs typeface="Times New Roman" pitchFamily="18" charset="0"/>
              </a:rPr>
              <a:t> provided by </a:t>
            </a:r>
            <a:r>
              <a:rPr lang="en-US" sz="2000" dirty="0" err="1" smtClean="0">
                <a:solidFill>
                  <a:srgbClr val="00B050"/>
                </a:solidFill>
                <a:latin typeface="Times New Roman" pitchFamily="18" charset="0"/>
                <a:cs typeface="Times New Roman" pitchFamily="18" charset="0"/>
              </a:rPr>
              <a:t>lightwave</a:t>
            </a:r>
            <a:r>
              <a:rPr lang="en-US" sz="2000" dirty="0" smtClean="0">
                <a:solidFill>
                  <a:srgbClr val="00B050"/>
                </a:solidFill>
                <a:latin typeface="Times New Roman" pitchFamily="18" charset="0"/>
                <a:cs typeface="Times New Roman" pitchFamily="18" charset="0"/>
              </a:rPr>
              <a:t> communication via optical fibers in comparison with other forms of line and radio communication</a:t>
            </a:r>
            <a:r>
              <a:rPr lang="en-US" sz="2000" dirty="0" smtClean="0">
                <a:solidFill>
                  <a:srgbClr val="0070C0"/>
                </a:solidFill>
                <a:latin typeface="Times New Roman" pitchFamily="18" charset="0"/>
                <a:cs typeface="Times New Roman" pitchFamily="18" charset="0"/>
              </a:rPr>
              <a:t> which have brought about the extensive use of such systems in many areas throughout the world.</a:t>
            </a:r>
            <a:endParaRPr lang="en-US" sz="2000"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800" b="1" dirty="0" smtClean="0">
                <a:solidFill>
                  <a:srgbClr val="FF0000"/>
                </a:solidFill>
              </a:rPr>
              <a:t>1.3 Advantages of optical fiber communication-1</a:t>
            </a:r>
            <a:endParaRPr lang="en-US" sz="2800" dirty="0">
              <a:solidFill>
                <a:srgbClr val="FF0000"/>
              </a:solidFill>
            </a:endParaRPr>
          </a:p>
        </p:txBody>
      </p:sp>
      <p:sp>
        <p:nvSpPr>
          <p:cNvPr id="3" name="Content Placeholder 2"/>
          <p:cNvSpPr>
            <a:spLocks noGrp="1"/>
          </p:cNvSpPr>
          <p:nvPr>
            <p:ph idx="1"/>
          </p:nvPr>
        </p:nvSpPr>
        <p:spPr>
          <a:xfrm>
            <a:off x="304800" y="914400"/>
            <a:ext cx="8686800" cy="5638800"/>
          </a:xfrm>
        </p:spPr>
        <p:txBody>
          <a:bodyPr>
            <a:normAutofit fontScale="92500"/>
          </a:bodyPr>
          <a:lstStyle/>
          <a:p>
            <a:pPr algn="just"/>
            <a:r>
              <a:rPr lang="en-US" sz="2400" dirty="0" smtClean="0">
                <a:solidFill>
                  <a:srgbClr val="FF0000"/>
                </a:solidFill>
                <a:latin typeface="Times New Roman" pitchFamily="18" charset="0"/>
                <a:cs typeface="Times New Roman" pitchFamily="18" charset="0"/>
              </a:rPr>
              <a:t>Communication using an optical carrier wave guided along a glass fiber has a number of extremely attractive features, several of which were apparent when the technique was originally conceived. </a:t>
            </a:r>
          </a:p>
          <a:p>
            <a:pPr algn="just"/>
            <a:endParaRPr lang="en-US" sz="24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Furthermore, the advances in the technology to date have surpassed even the most optimistic predictions, creating additional advantages. </a:t>
            </a:r>
          </a:p>
          <a:p>
            <a:pPr algn="just"/>
            <a:endParaRPr lang="en-US" sz="2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Hence it is useful to consider the merits and special features offered by optical fiber communications over more conventional electrical communications. </a:t>
            </a:r>
          </a:p>
          <a:p>
            <a:pPr algn="just"/>
            <a:endParaRPr lang="en-US" sz="2400" dirty="0" smtClean="0">
              <a:latin typeface="Times New Roman" pitchFamily="18" charset="0"/>
              <a:cs typeface="Times New Roman" pitchFamily="18" charset="0"/>
            </a:endParaRPr>
          </a:p>
          <a:p>
            <a:pPr algn="just"/>
            <a:r>
              <a:rPr lang="en-US" sz="2400" dirty="0" smtClean="0">
                <a:solidFill>
                  <a:srgbClr val="C00000"/>
                </a:solidFill>
                <a:latin typeface="Times New Roman" pitchFamily="18" charset="0"/>
                <a:cs typeface="Times New Roman" pitchFamily="18" charset="0"/>
              </a:rPr>
              <a:t>In this context we commence with the originally foreseen advantages and then consider additional features which have become apparent as the technology has been developed.</a:t>
            </a:r>
            <a:endParaRPr lang="en-US" sz="24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Autofit/>
          </a:bodyPr>
          <a:lstStyle/>
          <a:p>
            <a:r>
              <a:rPr lang="en-US" sz="2000" b="1" dirty="0" smtClean="0">
                <a:solidFill>
                  <a:srgbClr val="FF0000"/>
                </a:solidFill>
                <a:latin typeface="Times New Roman" pitchFamily="18" charset="0"/>
                <a:cs typeface="Times New Roman" pitchFamily="18" charset="0"/>
              </a:rPr>
              <a:t>Advantages of optical fiber communication-2  </a:t>
            </a:r>
            <a:endParaRPr lang="en-US" sz="2000" dirty="0">
              <a:latin typeface="Times New Roman" pitchFamily="18" charset="0"/>
              <a:cs typeface="Times New Roman" pitchFamily="18" charset="0"/>
            </a:endParaRPr>
          </a:p>
        </p:txBody>
      </p:sp>
      <p:sp>
        <p:nvSpPr>
          <p:cNvPr id="3" name="Content Placeholder 2"/>
          <p:cNvSpPr>
            <a:spLocks noGrp="1"/>
          </p:cNvSpPr>
          <p:nvPr>
            <p:ph idx="1"/>
          </p:nvPr>
        </p:nvSpPr>
        <p:spPr>
          <a:xfrm>
            <a:off x="0" y="685800"/>
            <a:ext cx="9144000" cy="5943600"/>
          </a:xfrm>
        </p:spPr>
        <p:txBody>
          <a:bodyPr>
            <a:normAutofit fontScale="70000" lnSpcReduction="20000"/>
          </a:bodyPr>
          <a:lstStyle/>
          <a:p>
            <a:pPr algn="just"/>
            <a:r>
              <a:rPr lang="en-US" i="1" dirty="0" smtClean="0">
                <a:solidFill>
                  <a:srgbClr val="FF0000"/>
                </a:solidFill>
                <a:latin typeface="Times New Roman" pitchFamily="18" charset="0"/>
                <a:cs typeface="Times New Roman" pitchFamily="18" charset="0"/>
              </a:rPr>
              <a:t>(a) Enormous potential bandwidth</a:t>
            </a:r>
            <a:r>
              <a:rPr lang="en-US" i="1" dirty="0" smtClean="0">
                <a:latin typeface="Times New Roman" pitchFamily="18" charset="0"/>
                <a:cs typeface="Times New Roman" pitchFamily="18" charset="0"/>
              </a:rPr>
              <a:t>. </a:t>
            </a:r>
          </a:p>
          <a:p>
            <a:pPr algn="just"/>
            <a:endParaRPr lang="en-US" i="1" dirty="0" smtClean="0">
              <a:latin typeface="Times New Roman" pitchFamily="18" charset="0"/>
              <a:cs typeface="Times New Roman" pitchFamily="18" charset="0"/>
            </a:endParaRPr>
          </a:p>
          <a:p>
            <a:pPr algn="just"/>
            <a:r>
              <a:rPr lang="en-US" sz="3100" i="1" dirty="0" smtClean="0">
                <a:solidFill>
                  <a:srgbClr val="00B050"/>
                </a:solidFill>
                <a:latin typeface="Times New Roman" pitchFamily="18" charset="0"/>
                <a:cs typeface="Times New Roman" pitchFamily="18" charset="0"/>
              </a:rPr>
              <a:t>The </a:t>
            </a:r>
            <a:r>
              <a:rPr lang="en-US" sz="3100" b="1" i="1" dirty="0" smtClean="0">
                <a:solidFill>
                  <a:srgbClr val="00B050"/>
                </a:solidFill>
                <a:latin typeface="Times New Roman" pitchFamily="18" charset="0"/>
                <a:cs typeface="Times New Roman" pitchFamily="18" charset="0"/>
              </a:rPr>
              <a:t>optical carrier frequency </a:t>
            </a:r>
            <a:r>
              <a:rPr lang="en-US" sz="3100" i="1" dirty="0" smtClean="0">
                <a:solidFill>
                  <a:srgbClr val="00B050"/>
                </a:solidFill>
                <a:latin typeface="Times New Roman" pitchFamily="18" charset="0"/>
                <a:cs typeface="Times New Roman" pitchFamily="18" charset="0"/>
              </a:rPr>
              <a:t>in the range        to    </a:t>
            </a:r>
            <a:r>
              <a:rPr lang="en-US" sz="3100" dirty="0" smtClean="0">
                <a:solidFill>
                  <a:srgbClr val="00B050"/>
                </a:solidFill>
                <a:latin typeface="Times New Roman" pitchFamily="18" charset="0"/>
                <a:cs typeface="Times New Roman" pitchFamily="18" charset="0"/>
              </a:rPr>
              <a:t>   Hz (generally in the near infrared around     GHz or      GHz) yields a far </a:t>
            </a:r>
            <a:r>
              <a:rPr lang="en-US" sz="3100" dirty="0" smtClean="0">
                <a:solidFill>
                  <a:srgbClr val="FF0000"/>
                </a:solidFill>
                <a:latin typeface="Times New Roman" pitchFamily="18" charset="0"/>
                <a:cs typeface="Times New Roman" pitchFamily="18" charset="0"/>
              </a:rPr>
              <a:t>greater potential transmission bandwidth </a:t>
            </a:r>
            <a:r>
              <a:rPr lang="en-US" sz="3100" dirty="0" smtClean="0">
                <a:solidFill>
                  <a:srgbClr val="00B050"/>
                </a:solidFill>
                <a:latin typeface="Times New Roman" pitchFamily="18" charset="0"/>
                <a:cs typeface="Times New Roman" pitchFamily="18" charset="0"/>
              </a:rPr>
              <a:t>than metallic cable systems (i.e. </a:t>
            </a:r>
            <a:r>
              <a:rPr lang="en-US" sz="3100" b="1" dirty="0" smtClean="0">
                <a:solidFill>
                  <a:srgbClr val="FF0000"/>
                </a:solidFill>
                <a:latin typeface="Times New Roman" pitchFamily="18" charset="0"/>
                <a:cs typeface="Times New Roman" pitchFamily="18" charset="0"/>
              </a:rPr>
              <a:t>coaxial cable </a:t>
            </a:r>
            <a:r>
              <a:rPr lang="en-US" sz="3100" dirty="0" smtClean="0">
                <a:solidFill>
                  <a:srgbClr val="0070C0"/>
                </a:solidFill>
                <a:latin typeface="Times New Roman" pitchFamily="18" charset="0"/>
                <a:cs typeface="Times New Roman" pitchFamily="18" charset="0"/>
              </a:rPr>
              <a:t>bandwidth typically around </a:t>
            </a:r>
            <a:r>
              <a:rPr lang="en-US" sz="3100" dirty="0" smtClean="0">
                <a:solidFill>
                  <a:srgbClr val="FF0000"/>
                </a:solidFill>
                <a:latin typeface="Times New Roman" pitchFamily="18" charset="0"/>
                <a:cs typeface="Times New Roman" pitchFamily="18" charset="0"/>
              </a:rPr>
              <a:t>20 MHz </a:t>
            </a:r>
            <a:r>
              <a:rPr lang="en-US" sz="3100" dirty="0" smtClean="0">
                <a:solidFill>
                  <a:srgbClr val="0070C0"/>
                </a:solidFill>
                <a:latin typeface="Times New Roman" pitchFamily="18" charset="0"/>
                <a:cs typeface="Times New Roman" pitchFamily="18" charset="0"/>
              </a:rPr>
              <a:t>over distances up to a </a:t>
            </a:r>
            <a:r>
              <a:rPr lang="en-US" sz="3100" dirty="0" smtClean="0">
                <a:solidFill>
                  <a:srgbClr val="FF0000"/>
                </a:solidFill>
                <a:latin typeface="Times New Roman" pitchFamily="18" charset="0"/>
                <a:cs typeface="Times New Roman" pitchFamily="18" charset="0"/>
              </a:rPr>
              <a:t>maximum of 10 km</a:t>
            </a:r>
            <a:r>
              <a:rPr lang="en-US" sz="3100" dirty="0" smtClean="0">
                <a:solidFill>
                  <a:srgbClr val="00B050"/>
                </a:solidFill>
                <a:latin typeface="Times New Roman" pitchFamily="18" charset="0"/>
                <a:cs typeface="Times New Roman" pitchFamily="18" charset="0"/>
              </a:rPr>
              <a:t>) or even</a:t>
            </a:r>
            <a:r>
              <a:rPr lang="en-US" sz="3100" b="1" dirty="0" smtClean="0">
                <a:solidFill>
                  <a:srgbClr val="FF0000"/>
                </a:solidFill>
                <a:latin typeface="Times New Roman" pitchFamily="18" charset="0"/>
                <a:cs typeface="Times New Roman" pitchFamily="18" charset="0"/>
              </a:rPr>
              <a:t> millimeter </a:t>
            </a:r>
            <a:r>
              <a:rPr lang="en-US" sz="3100" dirty="0" smtClean="0">
                <a:solidFill>
                  <a:srgbClr val="00B050"/>
                </a:solidFill>
                <a:latin typeface="Times New Roman" pitchFamily="18" charset="0"/>
                <a:cs typeface="Times New Roman" pitchFamily="18" charset="0"/>
              </a:rPr>
              <a:t>wave radio systems (i.e. systems currently operating with modulation </a:t>
            </a:r>
            <a:r>
              <a:rPr lang="en-US" sz="3100" b="1" dirty="0" smtClean="0">
                <a:solidFill>
                  <a:srgbClr val="FF0000"/>
                </a:solidFill>
                <a:latin typeface="Times New Roman" pitchFamily="18" charset="0"/>
                <a:cs typeface="Times New Roman" pitchFamily="18" charset="0"/>
              </a:rPr>
              <a:t>bandwidths of 700 MHz </a:t>
            </a:r>
            <a:r>
              <a:rPr lang="en-US" sz="3100" dirty="0" smtClean="0">
                <a:solidFill>
                  <a:srgbClr val="00B050"/>
                </a:solidFill>
                <a:latin typeface="Times New Roman" pitchFamily="18" charset="0"/>
                <a:cs typeface="Times New Roman" pitchFamily="18" charset="0"/>
              </a:rPr>
              <a:t>over a few hundreds of meters). </a:t>
            </a:r>
          </a:p>
          <a:p>
            <a:pPr algn="just"/>
            <a:endParaRPr lang="en-US" dirty="0" smtClean="0">
              <a:latin typeface="Times New Roman" pitchFamily="18" charset="0"/>
              <a:cs typeface="Times New Roman" pitchFamily="18" charset="0"/>
            </a:endParaRPr>
          </a:p>
          <a:p>
            <a:pPr algn="just"/>
            <a:r>
              <a:rPr lang="en-US" dirty="0" smtClean="0">
                <a:solidFill>
                  <a:srgbClr val="0070C0"/>
                </a:solidFill>
                <a:latin typeface="Times New Roman" pitchFamily="18" charset="0"/>
                <a:cs typeface="Times New Roman" pitchFamily="18" charset="0"/>
              </a:rPr>
              <a:t>Indeed, by the year 2000 the typical </a:t>
            </a:r>
            <a:r>
              <a:rPr lang="en-US" b="1" dirty="0" smtClean="0">
                <a:solidFill>
                  <a:srgbClr val="FF0000"/>
                </a:solidFill>
                <a:latin typeface="Times New Roman" pitchFamily="18" charset="0"/>
                <a:cs typeface="Times New Roman" pitchFamily="18" charset="0"/>
              </a:rPr>
              <a:t>bandwidth multiplied by length product for an optical fiber link </a:t>
            </a:r>
            <a:r>
              <a:rPr lang="en-US" dirty="0" smtClean="0">
                <a:solidFill>
                  <a:srgbClr val="0070C0"/>
                </a:solidFill>
                <a:latin typeface="Times New Roman" pitchFamily="18" charset="0"/>
                <a:cs typeface="Times New Roman" pitchFamily="18" charset="0"/>
              </a:rPr>
              <a:t>incorporating fiber amplifiers was </a:t>
            </a:r>
            <a:r>
              <a:rPr lang="en-US" b="1" dirty="0" smtClean="0">
                <a:solidFill>
                  <a:srgbClr val="FF0000"/>
                </a:solidFill>
                <a:latin typeface="Times New Roman" pitchFamily="18" charset="0"/>
                <a:cs typeface="Times New Roman" pitchFamily="18" charset="0"/>
              </a:rPr>
              <a:t>5000 GHz km </a:t>
            </a:r>
            <a:r>
              <a:rPr lang="en-US" dirty="0" smtClean="0">
                <a:solidFill>
                  <a:srgbClr val="0070C0"/>
                </a:solidFill>
                <a:latin typeface="Times New Roman" pitchFamily="18" charset="0"/>
                <a:cs typeface="Times New Roman" pitchFamily="18" charset="0"/>
              </a:rPr>
              <a:t>in comparison with the typical bandwidth–length product for coaxial cable of around </a:t>
            </a:r>
            <a:r>
              <a:rPr lang="en-US" b="1" dirty="0" smtClean="0">
                <a:solidFill>
                  <a:srgbClr val="FF0000"/>
                </a:solidFill>
                <a:latin typeface="Times New Roman" pitchFamily="18" charset="0"/>
                <a:cs typeface="Times New Roman" pitchFamily="18" charset="0"/>
              </a:rPr>
              <a:t>100 MHz km</a:t>
            </a:r>
            <a:r>
              <a:rPr lang="en-US" dirty="0" smtClean="0">
                <a:solidFill>
                  <a:srgbClr val="0070C0"/>
                </a:solidFill>
                <a:latin typeface="Times New Roman" pitchFamily="18" charset="0"/>
                <a:cs typeface="Times New Roman" pitchFamily="18" charset="0"/>
              </a:rPr>
              <a:t>.</a:t>
            </a:r>
          </a:p>
          <a:p>
            <a:pPr algn="just"/>
            <a:endParaRPr lang="en-US" dirty="0" smtClean="0">
              <a:latin typeface="Times New Roman" pitchFamily="18" charset="0"/>
              <a:cs typeface="Times New Roman" pitchFamily="18" charset="0"/>
            </a:endParaRPr>
          </a:p>
          <a:p>
            <a:pPr algn="just"/>
            <a:r>
              <a:rPr lang="en-US" dirty="0" smtClean="0">
                <a:solidFill>
                  <a:srgbClr val="C00000"/>
                </a:solidFill>
                <a:latin typeface="Times New Roman" pitchFamily="18" charset="0"/>
                <a:cs typeface="Times New Roman" pitchFamily="18" charset="0"/>
              </a:rPr>
              <a:t>Hence at this time optical fiber was already demonstrating a factor of 50 000 bandwidth improvement over coaxial cable while also providing this </a:t>
            </a:r>
            <a:r>
              <a:rPr lang="en-US" dirty="0" smtClean="0">
                <a:solidFill>
                  <a:srgbClr val="FF0000"/>
                </a:solidFill>
                <a:latin typeface="Times New Roman" pitchFamily="18" charset="0"/>
                <a:cs typeface="Times New Roman" pitchFamily="18" charset="0"/>
              </a:rPr>
              <a:t>superior information-carrying capacity over much longer transmission distances.</a:t>
            </a:r>
            <a:endParaRPr lang="en-US" dirty="0">
              <a:solidFill>
                <a:srgbClr val="FF0000"/>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srcRect/>
          <a:stretch>
            <a:fillRect/>
          </a:stretch>
        </p:blipFill>
        <p:spPr bwMode="auto">
          <a:xfrm>
            <a:off x="5334000" y="1219200"/>
            <a:ext cx="514350" cy="4762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6248400" y="1219200"/>
            <a:ext cx="428625" cy="4000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4"/>
          <a:srcRect/>
          <a:stretch>
            <a:fillRect/>
          </a:stretch>
        </p:blipFill>
        <p:spPr bwMode="auto">
          <a:xfrm>
            <a:off x="2895600" y="1676400"/>
            <a:ext cx="457200" cy="228600"/>
          </a:xfrm>
          <a:prstGeom prst="rect">
            <a:avLst/>
          </a:prstGeom>
          <a:noFill/>
          <a:ln w="9525">
            <a:noFill/>
            <a:miter lim="800000"/>
            <a:headEnd/>
            <a:tailEnd/>
          </a:ln>
          <a:effectLst/>
        </p:spPr>
      </p:pic>
      <p:pic>
        <p:nvPicPr>
          <p:cNvPr id="1032" name="Picture 8"/>
          <p:cNvPicPr>
            <a:picLocks noChangeAspect="1" noChangeArrowheads="1"/>
          </p:cNvPicPr>
          <p:nvPr/>
        </p:nvPicPr>
        <p:blipFill>
          <a:blip r:embed="rId5"/>
          <a:srcRect/>
          <a:stretch>
            <a:fillRect/>
          </a:stretch>
        </p:blipFill>
        <p:spPr bwMode="auto">
          <a:xfrm>
            <a:off x="4495800" y="1676400"/>
            <a:ext cx="381000" cy="200025"/>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40559E51-68F2-47B4-AE25-981F6705BCEA}" type="slidenum">
              <a:rPr lang="en-US" smtClean="0"/>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Autofit/>
          </a:bodyPr>
          <a:lstStyle/>
          <a:p>
            <a:r>
              <a:rPr lang="en-US" sz="2000" b="1" dirty="0" smtClean="0">
                <a:solidFill>
                  <a:srgbClr val="FF0000"/>
                </a:solidFill>
                <a:latin typeface="Times New Roman" pitchFamily="18" charset="0"/>
                <a:cs typeface="Times New Roman" pitchFamily="18" charset="0"/>
              </a:rPr>
              <a:t>Advantages of optical fiber communication-2  </a:t>
            </a:r>
            <a:endParaRPr lang="en-US" sz="2000" dirty="0">
              <a:latin typeface="Times New Roman" pitchFamily="18" charset="0"/>
              <a:cs typeface="Times New Roman" pitchFamily="18" charset="0"/>
            </a:endParaRPr>
          </a:p>
        </p:txBody>
      </p:sp>
      <p:sp>
        <p:nvSpPr>
          <p:cNvPr id="3" name="Content Placeholder 2"/>
          <p:cNvSpPr>
            <a:spLocks noGrp="1"/>
          </p:cNvSpPr>
          <p:nvPr>
            <p:ph idx="1"/>
          </p:nvPr>
        </p:nvSpPr>
        <p:spPr>
          <a:xfrm>
            <a:off x="0" y="685800"/>
            <a:ext cx="9144000" cy="5700932"/>
          </a:xfrm>
        </p:spPr>
        <p:txBody>
          <a:bodyPr>
            <a:normAutofit fontScale="70000" lnSpcReduction="20000"/>
          </a:bodyPr>
          <a:lstStyle/>
          <a:p>
            <a:pPr algn="just"/>
            <a:r>
              <a:rPr lang="en-US" i="1" dirty="0" smtClean="0">
                <a:solidFill>
                  <a:srgbClr val="FF0000"/>
                </a:solidFill>
                <a:latin typeface="Times New Roman" pitchFamily="18" charset="0"/>
                <a:cs typeface="Times New Roman" pitchFamily="18" charset="0"/>
              </a:rPr>
              <a:t>(a) Enormous potential bandwidth</a:t>
            </a:r>
            <a:r>
              <a:rPr lang="en-US" i="1" dirty="0" smtClean="0">
                <a:latin typeface="Times New Roman" pitchFamily="18" charset="0"/>
                <a:cs typeface="Times New Roman" pitchFamily="18" charset="0"/>
              </a:rPr>
              <a:t>. </a:t>
            </a:r>
          </a:p>
          <a:p>
            <a:pPr algn="just"/>
            <a:endParaRPr lang="en-US" i="1" dirty="0" smtClean="0">
              <a:latin typeface="Times New Roman" pitchFamily="18" charset="0"/>
              <a:cs typeface="Times New Roman" pitchFamily="18" charset="0"/>
            </a:endParaRPr>
          </a:p>
          <a:p>
            <a:pPr algn="just"/>
            <a:r>
              <a:rPr lang="en-US" sz="3100" i="1" dirty="0" smtClean="0">
                <a:solidFill>
                  <a:srgbClr val="00B050"/>
                </a:solidFill>
                <a:latin typeface="Times New Roman" pitchFamily="18" charset="0"/>
                <a:cs typeface="Times New Roman" pitchFamily="18" charset="0"/>
              </a:rPr>
              <a:t>The </a:t>
            </a:r>
            <a:r>
              <a:rPr lang="en-US" sz="3100" b="1" i="1" dirty="0" smtClean="0">
                <a:solidFill>
                  <a:srgbClr val="00B050"/>
                </a:solidFill>
                <a:latin typeface="Times New Roman" pitchFamily="18" charset="0"/>
                <a:cs typeface="Times New Roman" pitchFamily="18" charset="0"/>
              </a:rPr>
              <a:t>optical carrier frequency </a:t>
            </a:r>
            <a:r>
              <a:rPr lang="en-US" sz="3100" i="1" dirty="0" smtClean="0">
                <a:solidFill>
                  <a:srgbClr val="00B050"/>
                </a:solidFill>
                <a:latin typeface="Times New Roman" pitchFamily="18" charset="0"/>
                <a:cs typeface="Times New Roman" pitchFamily="18" charset="0"/>
              </a:rPr>
              <a:t>in the range        to    </a:t>
            </a:r>
            <a:r>
              <a:rPr lang="en-US" sz="3100" dirty="0" smtClean="0">
                <a:solidFill>
                  <a:srgbClr val="00B050"/>
                </a:solidFill>
                <a:latin typeface="Times New Roman" pitchFamily="18" charset="0"/>
                <a:cs typeface="Times New Roman" pitchFamily="18" charset="0"/>
              </a:rPr>
              <a:t>   Hz (generally in the near infrared around     GHz or      GHz) yields a far </a:t>
            </a:r>
            <a:r>
              <a:rPr lang="en-US" sz="3100" dirty="0" smtClean="0">
                <a:solidFill>
                  <a:srgbClr val="FF0000"/>
                </a:solidFill>
                <a:latin typeface="Times New Roman" pitchFamily="18" charset="0"/>
                <a:cs typeface="Times New Roman" pitchFamily="18" charset="0"/>
              </a:rPr>
              <a:t>greater potential transmission bandwidth </a:t>
            </a:r>
            <a:r>
              <a:rPr lang="en-US" sz="3100" dirty="0" smtClean="0">
                <a:solidFill>
                  <a:srgbClr val="00B050"/>
                </a:solidFill>
                <a:latin typeface="Times New Roman" pitchFamily="18" charset="0"/>
                <a:cs typeface="Times New Roman" pitchFamily="18" charset="0"/>
              </a:rPr>
              <a:t>than metallic cable systems (i.e. </a:t>
            </a:r>
            <a:r>
              <a:rPr lang="en-US" sz="3100" b="1" dirty="0" smtClean="0">
                <a:solidFill>
                  <a:srgbClr val="FF0000"/>
                </a:solidFill>
                <a:latin typeface="Times New Roman" pitchFamily="18" charset="0"/>
                <a:cs typeface="Times New Roman" pitchFamily="18" charset="0"/>
              </a:rPr>
              <a:t>coaxial cable </a:t>
            </a:r>
            <a:r>
              <a:rPr lang="en-US" sz="3100" dirty="0" smtClean="0">
                <a:solidFill>
                  <a:srgbClr val="0070C0"/>
                </a:solidFill>
                <a:latin typeface="Times New Roman" pitchFamily="18" charset="0"/>
                <a:cs typeface="Times New Roman" pitchFamily="18" charset="0"/>
              </a:rPr>
              <a:t>bandwidth typically around </a:t>
            </a:r>
            <a:r>
              <a:rPr lang="en-US" sz="3100" dirty="0" smtClean="0">
                <a:solidFill>
                  <a:srgbClr val="FF0000"/>
                </a:solidFill>
                <a:latin typeface="Times New Roman" pitchFamily="18" charset="0"/>
                <a:cs typeface="Times New Roman" pitchFamily="18" charset="0"/>
              </a:rPr>
              <a:t>20 MHz </a:t>
            </a:r>
            <a:r>
              <a:rPr lang="en-US" sz="3100" dirty="0" smtClean="0">
                <a:solidFill>
                  <a:srgbClr val="0070C0"/>
                </a:solidFill>
                <a:latin typeface="Times New Roman" pitchFamily="18" charset="0"/>
                <a:cs typeface="Times New Roman" pitchFamily="18" charset="0"/>
              </a:rPr>
              <a:t>over distances up to a </a:t>
            </a:r>
            <a:r>
              <a:rPr lang="en-US" sz="3100" dirty="0" smtClean="0">
                <a:solidFill>
                  <a:srgbClr val="FF0000"/>
                </a:solidFill>
                <a:latin typeface="Times New Roman" pitchFamily="18" charset="0"/>
                <a:cs typeface="Times New Roman" pitchFamily="18" charset="0"/>
              </a:rPr>
              <a:t>maximum of 10 km</a:t>
            </a:r>
            <a:r>
              <a:rPr lang="en-US" sz="3100" dirty="0" smtClean="0">
                <a:solidFill>
                  <a:srgbClr val="00B050"/>
                </a:solidFill>
                <a:latin typeface="Times New Roman" pitchFamily="18" charset="0"/>
                <a:cs typeface="Times New Roman" pitchFamily="18" charset="0"/>
              </a:rPr>
              <a:t>) or even</a:t>
            </a:r>
            <a:r>
              <a:rPr lang="en-US" sz="3100" b="1" dirty="0" smtClean="0">
                <a:solidFill>
                  <a:srgbClr val="FF0000"/>
                </a:solidFill>
                <a:latin typeface="Times New Roman" pitchFamily="18" charset="0"/>
                <a:cs typeface="Times New Roman" pitchFamily="18" charset="0"/>
              </a:rPr>
              <a:t> millimeter </a:t>
            </a:r>
            <a:r>
              <a:rPr lang="en-US" sz="3100" dirty="0" smtClean="0">
                <a:solidFill>
                  <a:srgbClr val="00B050"/>
                </a:solidFill>
                <a:latin typeface="Times New Roman" pitchFamily="18" charset="0"/>
                <a:cs typeface="Times New Roman" pitchFamily="18" charset="0"/>
              </a:rPr>
              <a:t>wave radio systems (i.e. systems currently operating with modulation </a:t>
            </a:r>
            <a:r>
              <a:rPr lang="en-US" sz="3100" b="1" dirty="0" smtClean="0">
                <a:solidFill>
                  <a:srgbClr val="FF0000"/>
                </a:solidFill>
                <a:latin typeface="Times New Roman" pitchFamily="18" charset="0"/>
                <a:cs typeface="Times New Roman" pitchFamily="18" charset="0"/>
              </a:rPr>
              <a:t>bandwidths of 700 MHz </a:t>
            </a:r>
            <a:r>
              <a:rPr lang="en-US" sz="3100" dirty="0" smtClean="0">
                <a:solidFill>
                  <a:srgbClr val="00B050"/>
                </a:solidFill>
                <a:latin typeface="Times New Roman" pitchFamily="18" charset="0"/>
                <a:cs typeface="Times New Roman" pitchFamily="18" charset="0"/>
              </a:rPr>
              <a:t>over a few hundreds of meters). </a:t>
            </a:r>
          </a:p>
          <a:p>
            <a:pPr algn="just"/>
            <a:endParaRPr lang="en-US" dirty="0" smtClean="0">
              <a:latin typeface="Times New Roman" pitchFamily="18" charset="0"/>
              <a:cs typeface="Times New Roman" pitchFamily="18" charset="0"/>
            </a:endParaRPr>
          </a:p>
          <a:p>
            <a:pPr algn="just"/>
            <a:r>
              <a:rPr lang="en-US" dirty="0" smtClean="0">
                <a:solidFill>
                  <a:srgbClr val="0070C0"/>
                </a:solidFill>
                <a:latin typeface="Times New Roman" pitchFamily="18" charset="0"/>
                <a:cs typeface="Times New Roman" pitchFamily="18" charset="0"/>
              </a:rPr>
              <a:t>Indeed, by the year 2000 the typical </a:t>
            </a:r>
            <a:r>
              <a:rPr lang="en-US" b="1" dirty="0" smtClean="0">
                <a:solidFill>
                  <a:srgbClr val="FF0000"/>
                </a:solidFill>
                <a:latin typeface="Times New Roman" pitchFamily="18" charset="0"/>
                <a:cs typeface="Times New Roman" pitchFamily="18" charset="0"/>
              </a:rPr>
              <a:t>bandwidth multiplied by length product for an optical fiber link </a:t>
            </a:r>
            <a:r>
              <a:rPr lang="en-US" dirty="0" smtClean="0">
                <a:solidFill>
                  <a:srgbClr val="0070C0"/>
                </a:solidFill>
                <a:latin typeface="Times New Roman" pitchFamily="18" charset="0"/>
                <a:cs typeface="Times New Roman" pitchFamily="18" charset="0"/>
              </a:rPr>
              <a:t>incorporating fiber amplifiers was </a:t>
            </a:r>
            <a:r>
              <a:rPr lang="en-US" b="1" dirty="0" smtClean="0">
                <a:solidFill>
                  <a:srgbClr val="FF0000"/>
                </a:solidFill>
                <a:latin typeface="Times New Roman" pitchFamily="18" charset="0"/>
                <a:cs typeface="Times New Roman" pitchFamily="18" charset="0"/>
              </a:rPr>
              <a:t>5000 GHz km </a:t>
            </a:r>
            <a:r>
              <a:rPr lang="en-US" dirty="0" smtClean="0">
                <a:solidFill>
                  <a:srgbClr val="0070C0"/>
                </a:solidFill>
                <a:latin typeface="Times New Roman" pitchFamily="18" charset="0"/>
                <a:cs typeface="Times New Roman" pitchFamily="18" charset="0"/>
              </a:rPr>
              <a:t>in comparison with the typical bandwidth–length product for coaxial cable of around </a:t>
            </a:r>
            <a:r>
              <a:rPr lang="en-US" b="1" dirty="0" smtClean="0">
                <a:solidFill>
                  <a:srgbClr val="FF0000"/>
                </a:solidFill>
                <a:latin typeface="Times New Roman" pitchFamily="18" charset="0"/>
                <a:cs typeface="Times New Roman" pitchFamily="18" charset="0"/>
              </a:rPr>
              <a:t>100 MHz km</a:t>
            </a:r>
            <a:r>
              <a:rPr lang="en-US" dirty="0" smtClean="0">
                <a:solidFill>
                  <a:srgbClr val="0070C0"/>
                </a:solidFill>
                <a:latin typeface="Times New Roman" pitchFamily="18" charset="0"/>
                <a:cs typeface="Times New Roman" pitchFamily="18" charset="0"/>
              </a:rPr>
              <a:t>.</a:t>
            </a:r>
          </a:p>
          <a:p>
            <a:pPr algn="just"/>
            <a:endParaRPr lang="en-US" dirty="0" smtClean="0">
              <a:latin typeface="Times New Roman" pitchFamily="18" charset="0"/>
              <a:cs typeface="Times New Roman" pitchFamily="18" charset="0"/>
            </a:endParaRPr>
          </a:p>
          <a:p>
            <a:pPr algn="just"/>
            <a:r>
              <a:rPr lang="en-US" dirty="0" smtClean="0">
                <a:solidFill>
                  <a:srgbClr val="C00000"/>
                </a:solidFill>
                <a:latin typeface="Times New Roman" pitchFamily="18" charset="0"/>
                <a:cs typeface="Times New Roman" pitchFamily="18" charset="0"/>
              </a:rPr>
              <a:t>Hence at this time optical fiber was already demonstrating a factor of 50 000 bandwidth improvement over coaxial cable while also providing this </a:t>
            </a:r>
            <a:r>
              <a:rPr lang="en-US" dirty="0" smtClean="0">
                <a:solidFill>
                  <a:srgbClr val="FF0000"/>
                </a:solidFill>
                <a:latin typeface="Times New Roman" pitchFamily="18" charset="0"/>
                <a:cs typeface="Times New Roman" pitchFamily="18" charset="0"/>
              </a:rPr>
              <a:t>superior information-carrying capacity over much longer transmission distances.</a:t>
            </a:r>
            <a:endParaRPr lang="en-US" dirty="0">
              <a:solidFill>
                <a:srgbClr val="FF0000"/>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srcRect/>
          <a:stretch>
            <a:fillRect/>
          </a:stretch>
        </p:blipFill>
        <p:spPr bwMode="auto">
          <a:xfrm>
            <a:off x="5334000" y="1219200"/>
            <a:ext cx="514350" cy="4762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6248401" y="1219200"/>
            <a:ext cx="428625" cy="4000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4"/>
          <a:srcRect/>
          <a:stretch>
            <a:fillRect/>
          </a:stretch>
        </p:blipFill>
        <p:spPr bwMode="auto">
          <a:xfrm>
            <a:off x="4741985" y="1535723"/>
            <a:ext cx="457200" cy="228600"/>
          </a:xfrm>
          <a:prstGeom prst="rect">
            <a:avLst/>
          </a:prstGeom>
          <a:noFill/>
          <a:ln w="9525">
            <a:noFill/>
            <a:miter lim="800000"/>
            <a:headEnd/>
            <a:tailEnd/>
          </a:ln>
          <a:effectLst/>
        </p:spPr>
      </p:pic>
      <p:pic>
        <p:nvPicPr>
          <p:cNvPr id="1032" name="Picture 8"/>
          <p:cNvPicPr>
            <a:picLocks noChangeAspect="1" noChangeArrowheads="1"/>
          </p:cNvPicPr>
          <p:nvPr/>
        </p:nvPicPr>
        <p:blipFill>
          <a:blip r:embed="rId5"/>
          <a:srcRect/>
          <a:stretch>
            <a:fillRect/>
          </a:stretch>
        </p:blipFill>
        <p:spPr bwMode="auto">
          <a:xfrm flipV="1">
            <a:off x="4749018" y="534573"/>
            <a:ext cx="381000" cy="396241"/>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40559E51-68F2-47B4-AE25-981F6705BCEA}" type="slidenum">
              <a:rPr lang="en-US" smtClean="0"/>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0"/>
            <a:ext cx="8610600" cy="6629400"/>
          </a:xfrm>
        </p:spPr>
        <p:txBody>
          <a:bodyPr>
            <a:noAutofit/>
          </a:bodyPr>
          <a:lstStyle/>
          <a:p>
            <a:pPr algn="ctr"/>
            <a:r>
              <a:rPr lang="en-US" sz="1600" b="1" u="sng" dirty="0" smtClean="0">
                <a:solidFill>
                  <a:srgbClr val="FF0000"/>
                </a:solidFill>
                <a:latin typeface="Times New Roman" pitchFamily="18" charset="0"/>
                <a:cs typeface="Times New Roman" pitchFamily="18" charset="0"/>
              </a:rPr>
              <a:t>Advantages of optical fiber communication-3</a:t>
            </a:r>
            <a:endParaRPr lang="en-US" sz="1600" u="sng" dirty="0" smtClean="0">
              <a:solidFill>
                <a:srgbClr val="C00000"/>
              </a:solidFill>
              <a:latin typeface="Times New Roman" pitchFamily="18" charset="0"/>
              <a:cs typeface="Times New Roman" pitchFamily="18" charset="0"/>
            </a:endParaRPr>
          </a:p>
          <a:p>
            <a:pPr algn="just"/>
            <a:r>
              <a:rPr lang="en-US" sz="2400" dirty="0" smtClean="0">
                <a:solidFill>
                  <a:srgbClr val="C00000"/>
                </a:solidFill>
                <a:latin typeface="Times New Roman" pitchFamily="18" charset="0"/>
                <a:cs typeface="Times New Roman" pitchFamily="18" charset="0"/>
              </a:rPr>
              <a:t>Although the usable fiber bandwidth will be extended further towards the optical carrier frequency, it is clear that this parameter is limited by the use of a single optical carrier signal.</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Hence a much enhanced bandwidth utilization for an optical fiber can be achieved by transmitting several optical signals, each at different center wavelengths, in parallel on the same fiber.</a:t>
            </a:r>
          </a:p>
          <a:p>
            <a:pPr algn="just"/>
            <a:endParaRPr lang="en-US" sz="24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This </a:t>
            </a:r>
            <a:r>
              <a:rPr lang="en-US" sz="2400" b="1" dirty="0" smtClean="0">
                <a:solidFill>
                  <a:srgbClr val="00B050"/>
                </a:solidFill>
                <a:latin typeface="Times New Roman" pitchFamily="18" charset="0"/>
                <a:cs typeface="Times New Roman" pitchFamily="18" charset="0"/>
              </a:rPr>
              <a:t>wavelength division multiplexed </a:t>
            </a:r>
            <a:r>
              <a:rPr lang="en-US" sz="2400" dirty="0" smtClean="0">
                <a:solidFill>
                  <a:srgbClr val="00B050"/>
                </a:solidFill>
                <a:latin typeface="Times New Roman" pitchFamily="18" charset="0"/>
                <a:cs typeface="Times New Roman" pitchFamily="18" charset="0"/>
              </a:rPr>
              <a:t>operation, particularly with dense packing of the optical wavelengths (or, essentially, fine frequency spacing), offers the potential for a fiber information-carrying capacity that is many orders of magnitude in excess of that obtained using copper cables or a wideband radio system.</a:t>
            </a:r>
            <a:endParaRPr lang="en-US" sz="24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382000" cy="6400800"/>
          </a:xfrm>
        </p:spPr>
        <p:txBody>
          <a:bodyPr>
            <a:normAutofit/>
          </a:bodyPr>
          <a:lstStyle/>
          <a:p>
            <a:pPr algn="ctr"/>
            <a:r>
              <a:rPr lang="en-US" sz="1600" b="1" u="sng" dirty="0" smtClean="0">
                <a:solidFill>
                  <a:srgbClr val="FF0000"/>
                </a:solidFill>
                <a:latin typeface="Times New Roman" pitchFamily="18" charset="0"/>
                <a:cs typeface="Times New Roman" pitchFamily="18" charset="0"/>
              </a:rPr>
              <a:t>Advantages of optical fiber communication-4</a:t>
            </a:r>
            <a:endParaRPr lang="en-US" sz="1600" u="sng" dirty="0" smtClean="0">
              <a:solidFill>
                <a:srgbClr val="C00000"/>
              </a:solidFill>
              <a:latin typeface="Times New Roman" pitchFamily="18" charset="0"/>
              <a:cs typeface="Times New Roman" pitchFamily="18" charset="0"/>
            </a:endParaRPr>
          </a:p>
          <a:p>
            <a:pPr algn="just">
              <a:buNone/>
            </a:pPr>
            <a:r>
              <a:rPr lang="en-US" sz="2600" i="1" dirty="0" smtClean="0">
                <a:solidFill>
                  <a:srgbClr val="FF0000"/>
                </a:solidFill>
                <a:latin typeface="Times New Roman" pitchFamily="18" charset="0"/>
                <a:cs typeface="Times New Roman" pitchFamily="18" charset="0"/>
              </a:rPr>
              <a:t/>
            </a:r>
            <a:br>
              <a:rPr lang="en-US" sz="2600" i="1" dirty="0" smtClean="0">
                <a:solidFill>
                  <a:srgbClr val="FF0000"/>
                </a:solidFill>
                <a:latin typeface="Times New Roman" pitchFamily="18" charset="0"/>
                <a:cs typeface="Times New Roman" pitchFamily="18" charset="0"/>
              </a:rPr>
            </a:br>
            <a:r>
              <a:rPr lang="en-US" sz="2600" i="1" dirty="0" smtClean="0">
                <a:solidFill>
                  <a:srgbClr val="FF0000"/>
                </a:solidFill>
                <a:latin typeface="Times New Roman" pitchFamily="18" charset="0"/>
                <a:cs typeface="Times New Roman" pitchFamily="18" charset="0"/>
              </a:rPr>
              <a:t>(b) Small size and weight</a:t>
            </a:r>
            <a:r>
              <a:rPr lang="en-US" sz="2600" i="1" dirty="0" smtClean="0">
                <a:latin typeface="Times New Roman" pitchFamily="18" charset="0"/>
                <a:cs typeface="Times New Roman" pitchFamily="18" charset="0"/>
              </a:rPr>
              <a:t>. </a:t>
            </a:r>
            <a:r>
              <a:rPr lang="en-US" sz="2600" i="1" dirty="0" smtClean="0">
                <a:solidFill>
                  <a:srgbClr val="00B050"/>
                </a:solidFill>
                <a:latin typeface="Times New Roman" pitchFamily="18" charset="0"/>
                <a:cs typeface="Times New Roman" pitchFamily="18" charset="0"/>
              </a:rPr>
              <a:t>Optical fibers have very small diameters which are often </a:t>
            </a:r>
            <a:r>
              <a:rPr lang="en-US" sz="2600" dirty="0" smtClean="0">
                <a:solidFill>
                  <a:srgbClr val="00B050"/>
                </a:solidFill>
                <a:latin typeface="Times New Roman" pitchFamily="18" charset="0"/>
                <a:cs typeface="Times New Roman" pitchFamily="18" charset="0"/>
              </a:rPr>
              <a:t>no greater than the diameter of a human hair. </a:t>
            </a:r>
          </a:p>
          <a:p>
            <a:pPr algn="just"/>
            <a:endParaRPr lang="en-US" sz="2600" dirty="0" smtClean="0">
              <a:solidFill>
                <a:srgbClr val="00B050"/>
              </a:solidFill>
              <a:latin typeface="Times New Roman" pitchFamily="18" charset="0"/>
              <a:cs typeface="Times New Roman" pitchFamily="18" charset="0"/>
            </a:endParaRPr>
          </a:p>
          <a:p>
            <a:pPr algn="just"/>
            <a:r>
              <a:rPr lang="en-US" sz="2600" dirty="0" smtClean="0">
                <a:solidFill>
                  <a:srgbClr val="0070C0"/>
                </a:solidFill>
                <a:latin typeface="Times New Roman" pitchFamily="18" charset="0"/>
                <a:cs typeface="Times New Roman" pitchFamily="18" charset="0"/>
              </a:rPr>
              <a:t>Hence, even when such fibers are covered with protective coatings they are far smaller and much lighter than corresponding copper cables. </a:t>
            </a:r>
          </a:p>
          <a:p>
            <a:pPr algn="just"/>
            <a:endParaRPr lang="en-US" sz="2600" dirty="0" smtClean="0">
              <a:latin typeface="Times New Roman" pitchFamily="18" charset="0"/>
              <a:cs typeface="Times New Roman" pitchFamily="18" charset="0"/>
            </a:endParaRPr>
          </a:p>
          <a:p>
            <a:pPr algn="just"/>
            <a:r>
              <a:rPr lang="en-US" sz="2600" dirty="0" smtClean="0">
                <a:solidFill>
                  <a:srgbClr val="C00000"/>
                </a:solidFill>
                <a:latin typeface="Times New Roman" pitchFamily="18" charset="0"/>
                <a:cs typeface="Times New Roman" pitchFamily="18" charset="0"/>
              </a:rPr>
              <a:t>This is a tremendous boon towards the alleviation of duct congestion in cities, as well as allowing for an expansion of signal transmission within mobiles such as </a:t>
            </a:r>
            <a:r>
              <a:rPr lang="en-US" sz="2600" dirty="0" err="1" smtClean="0">
                <a:solidFill>
                  <a:srgbClr val="C00000"/>
                </a:solidFill>
                <a:latin typeface="Times New Roman" pitchFamily="18" charset="0"/>
                <a:cs typeface="Times New Roman" pitchFamily="18" charset="0"/>
              </a:rPr>
              <a:t>aircraft,satellites</a:t>
            </a:r>
            <a:r>
              <a:rPr lang="en-US" sz="2600" dirty="0" smtClean="0">
                <a:solidFill>
                  <a:srgbClr val="C00000"/>
                </a:solidFill>
                <a:latin typeface="Times New Roman" pitchFamily="18" charset="0"/>
                <a:cs typeface="Times New Roman" pitchFamily="18" charset="0"/>
              </a:rPr>
              <a:t> and even ships</a:t>
            </a:r>
            <a:r>
              <a:rPr lang="en-US" sz="2600"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52400"/>
            <a:ext cx="8534400" cy="5201424"/>
          </a:xfrm>
          <a:prstGeom prst="rect">
            <a:avLst/>
          </a:prstGeom>
        </p:spPr>
        <p:txBody>
          <a:bodyPr wrap="square">
            <a:spAutoFit/>
          </a:bodyPr>
          <a:lstStyle/>
          <a:p>
            <a:pPr algn="ctr"/>
            <a:r>
              <a:rPr lang="en-US" b="1" u="sng" dirty="0" smtClean="0">
                <a:solidFill>
                  <a:srgbClr val="FF0000"/>
                </a:solidFill>
                <a:latin typeface="Times New Roman" pitchFamily="18" charset="0"/>
                <a:cs typeface="Times New Roman" pitchFamily="18" charset="0"/>
              </a:rPr>
              <a:t>Advantages of optical fiber communication-5</a:t>
            </a:r>
          </a:p>
          <a:p>
            <a:pPr algn="ctr"/>
            <a:endParaRPr lang="en-US" i="1" dirty="0" smtClean="0">
              <a:solidFill>
                <a:srgbClr val="FF0000"/>
              </a:solidFill>
            </a:endParaRPr>
          </a:p>
          <a:p>
            <a:pPr algn="just"/>
            <a:r>
              <a:rPr lang="en-US" i="1" dirty="0" smtClean="0">
                <a:solidFill>
                  <a:srgbClr val="FF0000"/>
                </a:solidFill>
              </a:rPr>
              <a:t>(</a:t>
            </a:r>
            <a:r>
              <a:rPr lang="en-US" sz="2400" i="1" dirty="0" smtClean="0">
                <a:solidFill>
                  <a:srgbClr val="FF0000"/>
                </a:solidFill>
                <a:latin typeface="Times New Roman" pitchFamily="18" charset="0"/>
                <a:cs typeface="Times New Roman" pitchFamily="18" charset="0"/>
              </a:rPr>
              <a:t>c) Electrical isolation.</a:t>
            </a:r>
          </a:p>
          <a:p>
            <a:pPr algn="just">
              <a:buFont typeface="Arial" pitchFamily="34" charset="0"/>
              <a:buChar char="•"/>
            </a:pPr>
            <a:r>
              <a:rPr lang="en-US" sz="2800" i="1" dirty="0" smtClean="0">
                <a:solidFill>
                  <a:srgbClr val="00B050"/>
                </a:solidFill>
                <a:latin typeface="Times New Roman" pitchFamily="18" charset="0"/>
                <a:cs typeface="Times New Roman" pitchFamily="18" charset="0"/>
              </a:rPr>
              <a:t>Optical fibers which are fabricated from glass, or sometimes a </a:t>
            </a:r>
            <a:r>
              <a:rPr lang="en-US" sz="2800" dirty="0" smtClean="0">
                <a:solidFill>
                  <a:srgbClr val="00B050"/>
                </a:solidFill>
                <a:latin typeface="Times New Roman" pitchFamily="18" charset="0"/>
                <a:cs typeface="Times New Roman" pitchFamily="18" charset="0"/>
              </a:rPr>
              <a:t>plastic polymer, are electrical insulators and therefore, unlike their metallic counterparts, they do not exhibit earth loop and interface problems. </a:t>
            </a:r>
            <a:endParaRPr lang="en-US" sz="2400" dirty="0" smtClean="0">
              <a:solidFill>
                <a:srgbClr val="00B050"/>
              </a:solidFill>
              <a:latin typeface="Times New Roman" pitchFamily="18" charset="0"/>
              <a:cs typeface="Times New Roman" pitchFamily="18" charset="0"/>
            </a:endParaRPr>
          </a:p>
          <a:p>
            <a:pPr algn="just"/>
            <a:endParaRPr lang="en-US" sz="2400" dirty="0" smtClean="0">
              <a:solidFill>
                <a:srgbClr val="00B050"/>
              </a:solidFill>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buFont typeface="Arial" pitchFamily="34" charset="0"/>
              <a:buChar char="•"/>
            </a:pPr>
            <a:r>
              <a:rPr lang="en-US" sz="2800" dirty="0" smtClean="0">
                <a:solidFill>
                  <a:srgbClr val="002060"/>
                </a:solidFill>
                <a:latin typeface="Times New Roman" pitchFamily="18" charset="0"/>
                <a:cs typeface="Times New Roman" pitchFamily="18" charset="0"/>
              </a:rPr>
              <a:t>Furthermore, this property makes optical fiber transmission ideally suited for communication in electrically hazardous environments as the fibers create no arcing or spark hazard at abrasions or short circuits.</a:t>
            </a:r>
            <a:endParaRPr lang="en-US" sz="2800" dirty="0">
              <a:solidFill>
                <a:srgbClr val="002060"/>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40559E51-68F2-47B4-AE25-981F6705BCEA}" type="slidenum">
              <a:rPr lang="en-US" smtClean="0"/>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8610600" cy="6858000"/>
          </a:xfrm>
        </p:spPr>
        <p:txBody>
          <a:bodyPr>
            <a:noAutofit/>
          </a:bodyPr>
          <a:lstStyle/>
          <a:p>
            <a:pPr algn="ctr"/>
            <a:r>
              <a:rPr lang="en-US" sz="1400" b="1" u="sng" dirty="0" smtClean="0">
                <a:solidFill>
                  <a:srgbClr val="FF0000"/>
                </a:solidFill>
                <a:latin typeface="Times New Roman" pitchFamily="18" charset="0"/>
                <a:cs typeface="Times New Roman" pitchFamily="18" charset="0"/>
              </a:rPr>
              <a:t>Advantages of optical fiber communication-6</a:t>
            </a:r>
            <a:endParaRPr lang="en-US" sz="1400" b="1" i="1" dirty="0" smtClean="0">
              <a:solidFill>
                <a:srgbClr val="FF0000"/>
              </a:solidFill>
              <a:latin typeface="Times New Roman" pitchFamily="18" charset="0"/>
              <a:cs typeface="Times New Roman" pitchFamily="18" charset="0"/>
            </a:endParaRPr>
          </a:p>
          <a:p>
            <a:pPr algn="just"/>
            <a:r>
              <a:rPr lang="en-US" sz="2400" b="1" i="1" dirty="0" smtClean="0">
                <a:solidFill>
                  <a:srgbClr val="FF0000"/>
                </a:solidFill>
                <a:latin typeface="Times New Roman" pitchFamily="18" charset="0"/>
                <a:cs typeface="Times New Roman" pitchFamily="18" charset="0"/>
              </a:rPr>
              <a:t>(d) Immunity to interference and crosstalk</a:t>
            </a:r>
            <a:r>
              <a:rPr lang="en-US" sz="2400" i="1" dirty="0" smtClean="0">
                <a:latin typeface="Times New Roman" pitchFamily="18" charset="0"/>
                <a:cs typeface="Times New Roman" pitchFamily="18" charset="0"/>
              </a:rPr>
              <a:t>. </a:t>
            </a:r>
            <a:r>
              <a:rPr lang="en-US" sz="2400" i="1" dirty="0" smtClean="0">
                <a:solidFill>
                  <a:srgbClr val="00B050"/>
                </a:solidFill>
                <a:latin typeface="Times New Roman" pitchFamily="18" charset="0"/>
                <a:cs typeface="Times New Roman" pitchFamily="18" charset="0"/>
              </a:rPr>
              <a:t>Optical fibers form a dielectric waveguide </a:t>
            </a:r>
            <a:r>
              <a:rPr lang="en-US" sz="2400" dirty="0" smtClean="0">
                <a:solidFill>
                  <a:srgbClr val="00B050"/>
                </a:solidFill>
                <a:latin typeface="Times New Roman" pitchFamily="18" charset="0"/>
                <a:cs typeface="Times New Roman" pitchFamily="18" charset="0"/>
              </a:rPr>
              <a:t>and are therefore free from electromagnetic interference (</a:t>
            </a:r>
            <a:r>
              <a:rPr lang="en-US" sz="2000" dirty="0" smtClean="0">
                <a:solidFill>
                  <a:srgbClr val="00B050"/>
                </a:solidFill>
                <a:latin typeface="Times New Roman" pitchFamily="18" charset="0"/>
                <a:cs typeface="Times New Roman" pitchFamily="18" charset="0"/>
              </a:rPr>
              <a:t>EMI</a:t>
            </a:r>
            <a:r>
              <a:rPr lang="en-US" sz="2400" dirty="0" smtClean="0">
                <a:solidFill>
                  <a:srgbClr val="00B050"/>
                </a:solidFill>
                <a:latin typeface="Times New Roman" pitchFamily="18" charset="0"/>
                <a:cs typeface="Times New Roman" pitchFamily="18" charset="0"/>
              </a:rPr>
              <a:t>), radio-frequency interference (</a:t>
            </a:r>
            <a:r>
              <a:rPr lang="en-US" sz="2000" dirty="0" smtClean="0">
                <a:solidFill>
                  <a:srgbClr val="00B050"/>
                </a:solidFill>
                <a:latin typeface="Times New Roman" pitchFamily="18" charset="0"/>
                <a:cs typeface="Times New Roman" pitchFamily="18" charset="0"/>
              </a:rPr>
              <a:t>RFI</a:t>
            </a:r>
            <a:r>
              <a:rPr lang="en-US" sz="2400" dirty="0" smtClean="0">
                <a:solidFill>
                  <a:srgbClr val="00B050"/>
                </a:solidFill>
                <a:latin typeface="Times New Roman" pitchFamily="18" charset="0"/>
                <a:cs typeface="Times New Roman" pitchFamily="18" charset="0"/>
              </a:rPr>
              <a:t>), or switching transients giving electromagnetic pulses (</a:t>
            </a:r>
            <a:r>
              <a:rPr lang="en-US" sz="2000" dirty="0" smtClean="0">
                <a:solidFill>
                  <a:srgbClr val="00B050"/>
                </a:solidFill>
                <a:latin typeface="Times New Roman" pitchFamily="18" charset="0"/>
                <a:cs typeface="Times New Roman" pitchFamily="18" charset="0"/>
              </a:rPr>
              <a:t>EMPs</a:t>
            </a:r>
            <a:r>
              <a:rPr lang="en-US" sz="2400" dirty="0" smtClean="0">
                <a:solidFill>
                  <a:srgbClr val="00B050"/>
                </a:solidFill>
                <a:latin typeface="Times New Roman" pitchFamily="18" charset="0"/>
                <a:cs typeface="Times New Roman" pitchFamily="18" charset="0"/>
              </a:rPr>
              <a:t>).</a:t>
            </a:r>
          </a:p>
          <a:p>
            <a:pPr algn="just"/>
            <a:endParaRPr lang="en-US" sz="1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Hence the operation of an optical fiber communication system is unaffected by transmission through an electrically noisy environment and the fiber cable requires no shielding from EMI. </a:t>
            </a:r>
          </a:p>
          <a:p>
            <a:pPr algn="just"/>
            <a:endParaRPr lang="en-US" sz="1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The fiber cable is also not susceptible to lightning strikes if used overhead rather than underground.</a:t>
            </a:r>
          </a:p>
          <a:p>
            <a:pPr algn="just"/>
            <a:endParaRPr lang="en-US" sz="1400" dirty="0" smtClean="0">
              <a:latin typeface="Times New Roman" pitchFamily="18" charset="0"/>
              <a:cs typeface="Times New Roman" pitchFamily="18" charset="0"/>
            </a:endParaRPr>
          </a:p>
          <a:p>
            <a:pPr algn="just"/>
            <a:r>
              <a:rPr lang="en-US" sz="2400" dirty="0" smtClean="0">
                <a:solidFill>
                  <a:srgbClr val="002060"/>
                </a:solidFill>
                <a:latin typeface="Times New Roman" pitchFamily="18" charset="0"/>
                <a:cs typeface="Times New Roman" pitchFamily="18" charset="0"/>
              </a:rPr>
              <a:t>Moreover, it is fairly easy to ensure that there is no optical interference between fibers and hence, unlike communication using electrical conductors, crosstalk is negligible, even when many fibers are cabled together.</a:t>
            </a:r>
            <a:endParaRPr lang="en-US" sz="2400" dirty="0">
              <a:solidFill>
                <a:srgbClr val="00206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
          </a:xfrm>
        </p:spPr>
        <p:txBody>
          <a:bodyPr>
            <a:normAutofit fontScale="90000"/>
          </a:bodyPr>
          <a:lstStyle/>
          <a:p>
            <a:r>
              <a:rPr lang="en-US" sz="3600" dirty="0" smtClean="0">
                <a:solidFill>
                  <a:srgbClr val="FF0000"/>
                </a:solidFill>
                <a:latin typeface="Times New Roman" pitchFamily="18" charset="0"/>
                <a:cs typeface="Times New Roman" pitchFamily="18" charset="0"/>
              </a:rPr>
              <a:t>UNIT-I: Introduction</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381000"/>
            <a:ext cx="9144000" cy="6477000"/>
          </a:xfrm>
        </p:spPr>
        <p:txBody>
          <a:bodyPr>
            <a:noAutofit/>
          </a:bodyPr>
          <a:lstStyle/>
          <a:p>
            <a:pPr algn="just"/>
            <a:r>
              <a:rPr lang="en-US" sz="2200" dirty="0" smtClean="0">
                <a:solidFill>
                  <a:srgbClr val="FF0000"/>
                </a:solidFill>
                <a:latin typeface="Times New Roman" pitchFamily="18" charset="0"/>
                <a:cs typeface="Times New Roman" pitchFamily="18" charset="0"/>
              </a:rPr>
              <a:t>Communication </a:t>
            </a:r>
            <a:r>
              <a:rPr lang="en-US" sz="2200" dirty="0" smtClean="0">
                <a:latin typeface="Times New Roman" pitchFamily="18" charset="0"/>
                <a:cs typeface="Times New Roman" pitchFamily="18" charset="0"/>
              </a:rPr>
              <a:t>may be broadly </a:t>
            </a:r>
            <a:r>
              <a:rPr lang="en-US" sz="2200" dirty="0" smtClean="0">
                <a:solidFill>
                  <a:srgbClr val="FF0000"/>
                </a:solidFill>
                <a:latin typeface="Times New Roman" pitchFamily="18" charset="0"/>
                <a:cs typeface="Times New Roman" pitchFamily="18" charset="0"/>
              </a:rPr>
              <a:t>defined as </a:t>
            </a:r>
            <a:r>
              <a:rPr lang="en-US" sz="2200" dirty="0" smtClean="0">
                <a:latin typeface="Times New Roman" pitchFamily="18" charset="0"/>
                <a:cs typeface="Times New Roman" pitchFamily="18" charset="0"/>
              </a:rPr>
              <a:t>the </a:t>
            </a:r>
            <a:r>
              <a:rPr lang="en-US" sz="2200" dirty="0" smtClean="0">
                <a:solidFill>
                  <a:srgbClr val="00B050"/>
                </a:solidFill>
                <a:latin typeface="Times New Roman" pitchFamily="18" charset="0"/>
                <a:cs typeface="Times New Roman" pitchFamily="18" charset="0"/>
              </a:rPr>
              <a:t>transfer of information from one point to another. </a:t>
            </a:r>
            <a:r>
              <a:rPr lang="en-US" sz="2200" dirty="0" smtClean="0">
                <a:latin typeface="Times New Roman" pitchFamily="18" charset="0"/>
                <a:cs typeface="Times New Roman" pitchFamily="18" charset="0"/>
              </a:rPr>
              <a:t>When the </a:t>
            </a:r>
            <a:r>
              <a:rPr lang="en-US" sz="2200" dirty="0" smtClean="0">
                <a:solidFill>
                  <a:srgbClr val="FF0000"/>
                </a:solidFill>
                <a:latin typeface="Times New Roman" pitchFamily="18" charset="0"/>
                <a:cs typeface="Times New Roman" pitchFamily="18" charset="0"/>
              </a:rPr>
              <a:t>information</a:t>
            </a:r>
            <a:r>
              <a:rPr lang="en-US" sz="2200" dirty="0" smtClean="0">
                <a:latin typeface="Times New Roman" pitchFamily="18" charset="0"/>
                <a:cs typeface="Times New Roman" pitchFamily="18" charset="0"/>
              </a:rPr>
              <a:t> is to be </a:t>
            </a:r>
            <a:r>
              <a:rPr lang="en-US" sz="2200" dirty="0" smtClean="0">
                <a:solidFill>
                  <a:srgbClr val="FF0000"/>
                </a:solidFill>
                <a:latin typeface="Times New Roman" pitchFamily="18" charset="0"/>
                <a:cs typeface="Times New Roman" pitchFamily="18" charset="0"/>
              </a:rPr>
              <a:t>conveyed over any distance </a:t>
            </a:r>
            <a:r>
              <a:rPr lang="en-US" sz="2200" dirty="0" smtClean="0">
                <a:latin typeface="Times New Roman" pitchFamily="18" charset="0"/>
                <a:cs typeface="Times New Roman" pitchFamily="18" charset="0"/>
              </a:rPr>
              <a:t>a </a:t>
            </a:r>
            <a:r>
              <a:rPr lang="en-US" sz="2200" dirty="0" smtClean="0">
                <a:solidFill>
                  <a:srgbClr val="00B050"/>
                </a:solidFill>
                <a:latin typeface="Times New Roman" pitchFamily="18" charset="0"/>
                <a:cs typeface="Times New Roman" pitchFamily="18" charset="0"/>
              </a:rPr>
              <a:t>communication system is usually required. </a:t>
            </a:r>
          </a:p>
          <a:p>
            <a:pPr algn="just"/>
            <a:endParaRPr lang="en-US" sz="1800" dirty="0" smtClean="0">
              <a:solidFill>
                <a:srgbClr val="00B050"/>
              </a:solidFill>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Within a</a:t>
            </a:r>
            <a:r>
              <a:rPr lang="en-US" sz="2200" dirty="0" smtClean="0">
                <a:latin typeface="Times New Roman" pitchFamily="18" charset="0"/>
                <a:cs typeface="Times New Roman" pitchFamily="18" charset="0"/>
              </a:rPr>
              <a:t> </a:t>
            </a:r>
            <a:r>
              <a:rPr lang="en-US" sz="2200" dirty="0" smtClean="0">
                <a:solidFill>
                  <a:srgbClr val="0070C0"/>
                </a:solidFill>
                <a:latin typeface="Times New Roman" pitchFamily="18" charset="0"/>
                <a:cs typeface="Times New Roman" pitchFamily="18" charset="0"/>
              </a:rPr>
              <a:t>communication system the information transfer is frequently achieved by </a:t>
            </a:r>
            <a:r>
              <a:rPr lang="en-US" sz="2200" dirty="0" smtClean="0">
                <a:solidFill>
                  <a:srgbClr val="FF0000"/>
                </a:solidFill>
                <a:latin typeface="Times New Roman" pitchFamily="18" charset="0"/>
                <a:cs typeface="Times New Roman" pitchFamily="18" charset="0"/>
              </a:rPr>
              <a:t>superimposing or modulating </a:t>
            </a:r>
            <a:r>
              <a:rPr lang="en-US" sz="2200" dirty="0" smtClean="0">
                <a:solidFill>
                  <a:srgbClr val="0070C0"/>
                </a:solidFill>
                <a:latin typeface="Times New Roman" pitchFamily="18" charset="0"/>
                <a:cs typeface="Times New Roman" pitchFamily="18" charset="0"/>
              </a:rPr>
              <a:t>the information </a:t>
            </a:r>
            <a:r>
              <a:rPr lang="en-US" sz="2200" dirty="0" smtClean="0">
                <a:solidFill>
                  <a:srgbClr val="FF0000"/>
                </a:solidFill>
                <a:latin typeface="Times New Roman" pitchFamily="18" charset="0"/>
                <a:cs typeface="Times New Roman" pitchFamily="18" charset="0"/>
              </a:rPr>
              <a:t>onto an electromagnetic wave </a:t>
            </a:r>
            <a:r>
              <a:rPr lang="en-US" sz="2200" dirty="0" smtClean="0">
                <a:solidFill>
                  <a:srgbClr val="0070C0"/>
                </a:solidFill>
                <a:latin typeface="Times New Roman" pitchFamily="18" charset="0"/>
                <a:cs typeface="Times New Roman" pitchFamily="18" charset="0"/>
              </a:rPr>
              <a:t>which acts as a </a:t>
            </a:r>
            <a:r>
              <a:rPr lang="en-US" sz="2200" dirty="0" smtClean="0">
                <a:solidFill>
                  <a:srgbClr val="FF0000"/>
                </a:solidFill>
                <a:latin typeface="Times New Roman" pitchFamily="18" charset="0"/>
                <a:cs typeface="Times New Roman" pitchFamily="18" charset="0"/>
              </a:rPr>
              <a:t>carrier</a:t>
            </a:r>
            <a:r>
              <a:rPr lang="en-US" sz="2200" dirty="0" smtClean="0">
                <a:solidFill>
                  <a:srgbClr val="0070C0"/>
                </a:solidFill>
                <a:latin typeface="Times New Roman" pitchFamily="18" charset="0"/>
                <a:cs typeface="Times New Roman" pitchFamily="18" charset="0"/>
              </a:rPr>
              <a:t> for the information signal. </a:t>
            </a:r>
          </a:p>
          <a:p>
            <a:pPr algn="just"/>
            <a:endParaRPr lang="en-US" sz="1800" dirty="0" smtClean="0">
              <a:solidFill>
                <a:srgbClr val="0070C0"/>
              </a:solidFill>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This modulated carrier is then </a:t>
            </a:r>
            <a:r>
              <a:rPr lang="en-US" sz="2200" dirty="0" smtClean="0">
                <a:solidFill>
                  <a:srgbClr val="FF0000"/>
                </a:solidFill>
                <a:latin typeface="Times New Roman" pitchFamily="18" charset="0"/>
                <a:cs typeface="Times New Roman" pitchFamily="18" charset="0"/>
              </a:rPr>
              <a:t>transmitted to the required destination </a:t>
            </a:r>
            <a:r>
              <a:rPr lang="en-US" sz="2200" dirty="0" smtClean="0">
                <a:latin typeface="Times New Roman" pitchFamily="18" charset="0"/>
                <a:cs typeface="Times New Roman" pitchFamily="18" charset="0"/>
              </a:rPr>
              <a:t>where it is received and the </a:t>
            </a:r>
            <a:r>
              <a:rPr lang="en-US" sz="2200" dirty="0" smtClean="0">
                <a:solidFill>
                  <a:srgbClr val="FF0000"/>
                </a:solidFill>
                <a:latin typeface="Times New Roman" pitchFamily="18" charset="0"/>
                <a:cs typeface="Times New Roman" pitchFamily="18" charset="0"/>
              </a:rPr>
              <a:t>original information </a:t>
            </a:r>
            <a:r>
              <a:rPr lang="en-US" sz="2200" dirty="0" smtClean="0">
                <a:latin typeface="Times New Roman" pitchFamily="18" charset="0"/>
                <a:cs typeface="Times New Roman" pitchFamily="18" charset="0"/>
              </a:rPr>
              <a:t>signal is obtained by </a:t>
            </a:r>
            <a:r>
              <a:rPr lang="en-US" sz="2200" dirty="0" smtClean="0">
                <a:solidFill>
                  <a:srgbClr val="FF0000"/>
                </a:solidFill>
                <a:latin typeface="Times New Roman" pitchFamily="18" charset="0"/>
                <a:cs typeface="Times New Roman" pitchFamily="18" charset="0"/>
              </a:rPr>
              <a:t>demodulation.</a:t>
            </a:r>
            <a:r>
              <a:rPr lang="en-US" sz="2200" dirty="0" smtClean="0">
                <a:latin typeface="Times New Roman" pitchFamily="18" charset="0"/>
                <a:cs typeface="Times New Roman" pitchFamily="18" charset="0"/>
              </a:rPr>
              <a:t> </a:t>
            </a:r>
          </a:p>
          <a:p>
            <a:pPr algn="just"/>
            <a:endParaRPr lang="en-US" sz="18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Sophisticated techniques have been developed for this process using electromagnetic carrier waves </a:t>
            </a:r>
            <a:r>
              <a:rPr lang="en-US" sz="2200" dirty="0" smtClean="0">
                <a:solidFill>
                  <a:srgbClr val="FF0000"/>
                </a:solidFill>
                <a:latin typeface="Times New Roman" pitchFamily="18" charset="0"/>
                <a:cs typeface="Times New Roman" pitchFamily="18" charset="0"/>
              </a:rPr>
              <a:t>operating at radio frequencies </a:t>
            </a:r>
            <a:r>
              <a:rPr lang="en-US" sz="2200" dirty="0" smtClean="0">
                <a:solidFill>
                  <a:srgbClr val="00B050"/>
                </a:solidFill>
                <a:latin typeface="Times New Roman" pitchFamily="18" charset="0"/>
                <a:cs typeface="Times New Roman" pitchFamily="18" charset="0"/>
              </a:rPr>
              <a:t>as well as </a:t>
            </a:r>
            <a:r>
              <a:rPr lang="en-US" sz="2200" dirty="0" smtClean="0">
                <a:solidFill>
                  <a:srgbClr val="FF0000"/>
                </a:solidFill>
                <a:latin typeface="Times New Roman" pitchFamily="18" charset="0"/>
                <a:cs typeface="Times New Roman" pitchFamily="18" charset="0"/>
              </a:rPr>
              <a:t>microwave and millimeter </a:t>
            </a:r>
            <a:r>
              <a:rPr lang="en-US" sz="2200" dirty="0" smtClean="0">
                <a:solidFill>
                  <a:srgbClr val="00B050"/>
                </a:solidFill>
                <a:latin typeface="Times New Roman" pitchFamily="18" charset="0"/>
                <a:cs typeface="Times New Roman" pitchFamily="18" charset="0"/>
              </a:rPr>
              <a:t>wave frequencies.</a:t>
            </a:r>
          </a:p>
          <a:p>
            <a:pPr algn="just"/>
            <a:endParaRPr lang="en-US" sz="1800" dirty="0" smtClean="0">
              <a:solidFill>
                <a:srgbClr val="00B050"/>
              </a:solidFill>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However, ‘</a:t>
            </a:r>
            <a:r>
              <a:rPr lang="en-US" sz="2200" dirty="0" smtClean="0">
                <a:solidFill>
                  <a:srgbClr val="0070C0"/>
                </a:solidFill>
                <a:latin typeface="Times New Roman" pitchFamily="18" charset="0"/>
                <a:cs typeface="Times New Roman" pitchFamily="18" charset="0"/>
              </a:rPr>
              <a:t>communication’ </a:t>
            </a:r>
            <a:r>
              <a:rPr lang="en-US" sz="2200" dirty="0" smtClean="0">
                <a:latin typeface="Times New Roman" pitchFamily="18" charset="0"/>
                <a:cs typeface="Times New Roman" pitchFamily="18" charset="0"/>
              </a:rPr>
              <a:t>may also be achieved using an </a:t>
            </a:r>
            <a:r>
              <a:rPr lang="en-US" sz="2200" dirty="0" smtClean="0">
                <a:solidFill>
                  <a:srgbClr val="FF0000"/>
                </a:solidFill>
                <a:latin typeface="Times New Roman" pitchFamily="18" charset="0"/>
                <a:cs typeface="Times New Roman" pitchFamily="18" charset="0"/>
              </a:rPr>
              <a:t>electromagnetic carrier </a:t>
            </a:r>
            <a:r>
              <a:rPr lang="en-US" sz="2200" dirty="0" smtClean="0">
                <a:latin typeface="Times New Roman" pitchFamily="18" charset="0"/>
                <a:cs typeface="Times New Roman" pitchFamily="18" charset="0"/>
              </a:rPr>
              <a:t>which is </a:t>
            </a:r>
            <a:r>
              <a:rPr lang="en-US" sz="2200" dirty="0" smtClean="0">
                <a:solidFill>
                  <a:srgbClr val="00B050"/>
                </a:solidFill>
                <a:latin typeface="Times New Roman" pitchFamily="18" charset="0"/>
                <a:cs typeface="Times New Roman" pitchFamily="18" charset="0"/>
              </a:rPr>
              <a:t>selected from the optical range of frequencies.</a:t>
            </a:r>
            <a:endParaRPr lang="en-US" sz="22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8991600" cy="6553200"/>
          </a:xfrm>
        </p:spPr>
        <p:txBody>
          <a:bodyPr>
            <a:normAutofit/>
          </a:bodyPr>
          <a:lstStyle/>
          <a:p>
            <a:pPr algn="ctr"/>
            <a:r>
              <a:rPr lang="en-US" sz="1200" b="1" u="sng" dirty="0" smtClean="0">
                <a:solidFill>
                  <a:srgbClr val="FF0000"/>
                </a:solidFill>
                <a:latin typeface="Times New Roman" pitchFamily="18" charset="0"/>
                <a:cs typeface="Times New Roman" pitchFamily="18" charset="0"/>
              </a:rPr>
              <a:t>Advantages of optical fiber communication-7</a:t>
            </a:r>
            <a:endParaRPr lang="en-US" sz="1200" i="1" dirty="0" smtClean="0">
              <a:solidFill>
                <a:srgbClr val="FF0000"/>
              </a:solidFill>
              <a:latin typeface="Times New Roman" pitchFamily="18" charset="0"/>
              <a:cs typeface="Times New Roman" pitchFamily="18" charset="0"/>
            </a:endParaRPr>
          </a:p>
          <a:p>
            <a:pPr algn="just"/>
            <a:r>
              <a:rPr lang="en-US" sz="2400" i="1" dirty="0" smtClean="0">
                <a:solidFill>
                  <a:srgbClr val="FF0000"/>
                </a:solidFill>
                <a:latin typeface="Times New Roman" pitchFamily="18" charset="0"/>
                <a:cs typeface="Times New Roman" pitchFamily="18" charset="0"/>
              </a:rPr>
              <a:t>(e) Signal security. </a:t>
            </a:r>
          </a:p>
          <a:p>
            <a:pPr algn="just"/>
            <a:r>
              <a:rPr lang="en-US" sz="2400" dirty="0" smtClean="0">
                <a:solidFill>
                  <a:srgbClr val="00B050"/>
                </a:solidFill>
                <a:latin typeface="Times New Roman" pitchFamily="18" charset="0"/>
                <a:cs typeface="Times New Roman" pitchFamily="18" charset="0"/>
              </a:rPr>
              <a:t>The light from optical fibers does not radiate significantly and therefore they provide a high degree of signal security. </a:t>
            </a:r>
          </a:p>
          <a:p>
            <a:pPr algn="just"/>
            <a:endParaRPr lang="en-US" sz="2400" dirty="0" smtClean="0">
              <a:latin typeface="Times New Roman" pitchFamily="18" charset="0"/>
              <a:cs typeface="Times New Roman" pitchFamily="18" charset="0"/>
            </a:endParaRPr>
          </a:p>
          <a:p>
            <a:pPr algn="just"/>
            <a:r>
              <a:rPr lang="en-US" sz="2400" dirty="0" smtClean="0">
                <a:solidFill>
                  <a:srgbClr val="002060"/>
                </a:solidFill>
                <a:latin typeface="Times New Roman" pitchFamily="18" charset="0"/>
                <a:cs typeface="Times New Roman" pitchFamily="18" charset="0"/>
              </a:rPr>
              <a:t>Unlike the situation with copper cables, a transmitted optical signal cannot be obtained from a fiber in a noninvasive manner</a:t>
            </a:r>
          </a:p>
          <a:p>
            <a:pPr algn="just">
              <a:buNone/>
            </a:pPr>
            <a:r>
              <a:rPr lang="en-US" sz="2400" dirty="0" smtClean="0">
                <a:solidFill>
                  <a:srgbClr val="002060"/>
                </a:solidFill>
                <a:latin typeface="Times New Roman" pitchFamily="18" charset="0"/>
                <a:cs typeface="Times New Roman" pitchFamily="18" charset="0"/>
              </a:rPr>
              <a:t>     (i.e. without drawing optical power from the fiber). </a:t>
            </a:r>
          </a:p>
          <a:p>
            <a:pPr algn="just">
              <a:buNone/>
            </a:pPr>
            <a:endParaRPr lang="en-US" sz="2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Therefore, in theory, any attempt to acquire a message signal transmitted optically may be detected.</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This feature is obviously attractive for military, banking and general data transmission (i.e. computer network) applications.</a:t>
            </a:r>
            <a:endParaRPr lang="en-US" sz="2400"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2400"/>
            <a:ext cx="9144000" cy="6524863"/>
          </a:xfrm>
          <a:prstGeom prst="rect">
            <a:avLst/>
          </a:prstGeom>
        </p:spPr>
        <p:txBody>
          <a:bodyPr wrap="square">
            <a:spAutoFit/>
          </a:bodyPr>
          <a:lstStyle/>
          <a:p>
            <a:pPr algn="ctr"/>
            <a:r>
              <a:rPr lang="en-US" sz="1200" b="1" u="sng" dirty="0" smtClean="0">
                <a:solidFill>
                  <a:srgbClr val="FF0000"/>
                </a:solidFill>
                <a:latin typeface="Times New Roman" pitchFamily="18" charset="0"/>
                <a:cs typeface="Times New Roman" pitchFamily="18" charset="0"/>
              </a:rPr>
              <a:t>Advantages of optical fiber communication-8</a:t>
            </a:r>
            <a:endParaRPr lang="en-US" sz="1200" i="1" dirty="0" smtClean="0">
              <a:solidFill>
                <a:srgbClr val="FF0000"/>
              </a:solidFill>
              <a:latin typeface="Times New Roman" pitchFamily="18" charset="0"/>
              <a:cs typeface="Times New Roman" pitchFamily="18" charset="0"/>
            </a:endParaRPr>
          </a:p>
          <a:p>
            <a:pPr algn="just"/>
            <a:r>
              <a:rPr lang="en-US" sz="2200" i="1" dirty="0" smtClean="0">
                <a:solidFill>
                  <a:srgbClr val="FF0000"/>
                </a:solidFill>
                <a:latin typeface="Times New Roman" pitchFamily="18" charset="0"/>
                <a:cs typeface="Times New Roman" pitchFamily="18" charset="0"/>
              </a:rPr>
              <a:t>(f) Low transmission loss</a:t>
            </a:r>
            <a:r>
              <a:rPr lang="en-US" sz="2200" i="1" dirty="0" smtClean="0">
                <a:latin typeface="Times New Roman" pitchFamily="18" charset="0"/>
                <a:cs typeface="Times New Roman" pitchFamily="18" charset="0"/>
              </a:rPr>
              <a:t>. </a:t>
            </a:r>
            <a:r>
              <a:rPr lang="en-US" sz="2200" i="1" dirty="0" smtClean="0">
                <a:solidFill>
                  <a:srgbClr val="00B050"/>
                </a:solidFill>
                <a:latin typeface="Times New Roman" pitchFamily="18" charset="0"/>
                <a:cs typeface="Times New Roman" pitchFamily="18" charset="0"/>
              </a:rPr>
              <a:t>The development of optical fibers over the last 20 years has </a:t>
            </a:r>
            <a:r>
              <a:rPr lang="en-US" sz="2200" dirty="0" smtClean="0">
                <a:solidFill>
                  <a:srgbClr val="00B050"/>
                </a:solidFill>
                <a:latin typeface="Times New Roman" pitchFamily="18" charset="0"/>
                <a:cs typeface="Times New Roman" pitchFamily="18" charset="0"/>
              </a:rPr>
              <a:t>resulted in the production of optical fiber cables which </a:t>
            </a:r>
            <a:r>
              <a:rPr lang="en-US" sz="2200" dirty="0" smtClean="0">
                <a:solidFill>
                  <a:srgbClr val="0070C0"/>
                </a:solidFill>
                <a:latin typeface="Times New Roman" pitchFamily="18" charset="0"/>
                <a:cs typeface="Times New Roman" pitchFamily="18" charset="0"/>
              </a:rPr>
              <a:t>exhibit very low attenuation or transmission loss in comparison with the best copper conductors. </a:t>
            </a:r>
          </a:p>
          <a:p>
            <a:pPr algn="just"/>
            <a:endParaRPr lang="en-US" sz="2200" dirty="0" smtClean="0">
              <a:latin typeface="Times New Roman" pitchFamily="18" charset="0"/>
              <a:cs typeface="Times New Roman" pitchFamily="18" charset="0"/>
            </a:endParaRPr>
          </a:p>
          <a:p>
            <a:pPr algn="just">
              <a:buFont typeface="Arial" pitchFamily="34" charset="0"/>
              <a:buChar char="•"/>
            </a:pPr>
            <a:r>
              <a:rPr lang="en-US" sz="2200" dirty="0" smtClean="0">
                <a:solidFill>
                  <a:srgbClr val="FF0000"/>
                </a:solidFill>
                <a:latin typeface="Times New Roman" pitchFamily="18" charset="0"/>
                <a:cs typeface="Times New Roman" pitchFamily="18" charset="0"/>
              </a:rPr>
              <a:t>Fibers have been fabricated with losses as low as 0.15 dB km−1 and this feature has become a major advantage of optical fiber communications. </a:t>
            </a:r>
          </a:p>
          <a:p>
            <a:pPr algn="just">
              <a:buFont typeface="Arial" pitchFamily="34" charset="0"/>
              <a:buChar char="•"/>
            </a:pPr>
            <a:endParaRPr lang="en-US" sz="2200" dirty="0" smtClean="0">
              <a:latin typeface="Times New Roman" pitchFamily="18" charset="0"/>
              <a:cs typeface="Times New Roman" pitchFamily="18" charset="0"/>
            </a:endParaRPr>
          </a:p>
          <a:p>
            <a:pPr algn="just">
              <a:buFont typeface="Arial" pitchFamily="34" charset="0"/>
              <a:buChar char="•"/>
            </a:pPr>
            <a:r>
              <a:rPr lang="en-US" sz="2200" dirty="0" smtClean="0">
                <a:solidFill>
                  <a:srgbClr val="0070C0"/>
                </a:solidFill>
                <a:latin typeface="Times New Roman" pitchFamily="18" charset="0"/>
                <a:cs typeface="Times New Roman" pitchFamily="18" charset="0"/>
              </a:rPr>
              <a:t>It facilitates the implementation of communication links with extremely wide optical repeater or amplifier </a:t>
            </a:r>
            <a:r>
              <a:rPr lang="en-US" sz="2200" dirty="0" err="1" smtClean="0">
                <a:solidFill>
                  <a:srgbClr val="0070C0"/>
                </a:solidFill>
                <a:latin typeface="Times New Roman" pitchFamily="18" charset="0"/>
                <a:cs typeface="Times New Roman" pitchFamily="18" charset="0"/>
              </a:rPr>
              <a:t>spacings</a:t>
            </a:r>
            <a:r>
              <a:rPr lang="en-US" sz="2200" dirty="0" smtClean="0">
                <a:solidFill>
                  <a:srgbClr val="0070C0"/>
                </a:solidFill>
                <a:latin typeface="Times New Roman" pitchFamily="18" charset="0"/>
                <a:cs typeface="Times New Roman" pitchFamily="18" charset="0"/>
              </a:rPr>
              <a:t>, thus </a:t>
            </a:r>
            <a:r>
              <a:rPr lang="en-US" sz="2200" dirty="0" smtClean="0">
                <a:solidFill>
                  <a:srgbClr val="00B050"/>
                </a:solidFill>
                <a:latin typeface="Times New Roman" pitchFamily="18" charset="0"/>
                <a:cs typeface="Times New Roman" pitchFamily="18" charset="0"/>
              </a:rPr>
              <a:t>reducing both system cost and complexity. </a:t>
            </a:r>
          </a:p>
          <a:p>
            <a:pPr algn="just">
              <a:buFont typeface="Arial" pitchFamily="34" charset="0"/>
              <a:buChar char="•"/>
            </a:pPr>
            <a:endParaRPr lang="en-US" sz="2200" dirty="0" smtClean="0">
              <a:latin typeface="Times New Roman" pitchFamily="18" charset="0"/>
              <a:cs typeface="Times New Roman" pitchFamily="18" charset="0"/>
            </a:endParaRPr>
          </a:p>
          <a:p>
            <a:pPr algn="just">
              <a:buFont typeface="Arial" pitchFamily="34" charset="0"/>
              <a:buChar char="•"/>
            </a:pPr>
            <a:r>
              <a:rPr lang="en-US" sz="2200" dirty="0" smtClean="0">
                <a:solidFill>
                  <a:srgbClr val="C00000"/>
                </a:solidFill>
                <a:latin typeface="Times New Roman" pitchFamily="18" charset="0"/>
                <a:cs typeface="Times New Roman" pitchFamily="18" charset="0"/>
              </a:rPr>
              <a:t>Together with the already proven modulation bandwidth capability of fiber cables, this property has provided a totally compelling case for the adoption of optical fiber communications in the majority of long-haul telecommunication applications, replacing not only copper cables, but also satellite communications, as a consequence of the very noticeable delay incurred for voice transmission when using this latter approach.</a:t>
            </a:r>
            <a:endParaRPr lang="en-US" sz="2200" dirty="0">
              <a:solidFill>
                <a:srgbClr val="C00000"/>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40559E51-68F2-47B4-AE25-981F6705BCEA}" type="slidenum">
              <a:rPr lang="en-US" smtClean="0"/>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8915400" cy="6705600"/>
          </a:xfrm>
        </p:spPr>
        <p:txBody>
          <a:bodyPr>
            <a:noAutofit/>
          </a:bodyPr>
          <a:lstStyle/>
          <a:p>
            <a:pPr algn="ctr"/>
            <a:r>
              <a:rPr lang="en-US" sz="1200" b="1" u="sng" dirty="0" smtClean="0">
                <a:solidFill>
                  <a:srgbClr val="FF0000"/>
                </a:solidFill>
                <a:latin typeface="Times New Roman" pitchFamily="18" charset="0"/>
                <a:cs typeface="Times New Roman" pitchFamily="18" charset="0"/>
              </a:rPr>
              <a:t>Advantages of optical fiber communication-9</a:t>
            </a:r>
            <a:endParaRPr lang="en-US" sz="1200" b="1" dirty="0" smtClean="0">
              <a:solidFill>
                <a:srgbClr val="FF0000"/>
              </a:solidFill>
              <a:latin typeface="Times New Roman" pitchFamily="18" charset="0"/>
              <a:cs typeface="Times New Roman" pitchFamily="18" charset="0"/>
            </a:endParaRPr>
          </a:p>
          <a:p>
            <a:pPr algn="just"/>
            <a:r>
              <a:rPr lang="en-US" sz="2400" b="1" dirty="0" smtClean="0">
                <a:solidFill>
                  <a:srgbClr val="FF0000"/>
                </a:solidFill>
                <a:latin typeface="Times New Roman" pitchFamily="18" charset="0"/>
                <a:cs typeface="Times New Roman" pitchFamily="18" charset="0"/>
              </a:rPr>
              <a:t>(g) Ruggedness and flexibility</a:t>
            </a:r>
            <a:r>
              <a:rPr lang="en-US" sz="2400" i="1" dirty="0" smtClean="0">
                <a:latin typeface="Times New Roman" pitchFamily="18" charset="0"/>
                <a:cs typeface="Times New Roman" pitchFamily="18" charset="0"/>
              </a:rPr>
              <a:t>. </a:t>
            </a:r>
            <a:r>
              <a:rPr lang="en-US" sz="2400" i="1" dirty="0" smtClean="0">
                <a:solidFill>
                  <a:srgbClr val="00B050"/>
                </a:solidFill>
                <a:latin typeface="Times New Roman" pitchFamily="18" charset="0"/>
                <a:cs typeface="Times New Roman" pitchFamily="18" charset="0"/>
              </a:rPr>
              <a:t>Although protective coatings are essential, optical fibers </a:t>
            </a:r>
            <a:r>
              <a:rPr lang="en-US" sz="2400" dirty="0" smtClean="0">
                <a:solidFill>
                  <a:srgbClr val="00B050"/>
                </a:solidFill>
                <a:latin typeface="Times New Roman" pitchFamily="18" charset="0"/>
                <a:cs typeface="Times New Roman" pitchFamily="18" charset="0"/>
              </a:rPr>
              <a:t>may be manufactured with </a:t>
            </a:r>
            <a:r>
              <a:rPr lang="en-US" sz="2400" dirty="0" smtClean="0">
                <a:solidFill>
                  <a:srgbClr val="002060"/>
                </a:solidFill>
                <a:latin typeface="Times New Roman" pitchFamily="18" charset="0"/>
                <a:cs typeface="Times New Roman" pitchFamily="18" charset="0"/>
              </a:rPr>
              <a:t>very high tensile strengths.</a:t>
            </a:r>
          </a:p>
          <a:p>
            <a:pPr algn="just"/>
            <a:endParaRPr lang="en-US" sz="2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Perhaps surprisingly for a glassy substance, the fibers may also be bent to quite small radii or twisted without damage. </a:t>
            </a:r>
          </a:p>
          <a:p>
            <a:pPr algn="just"/>
            <a:endParaRPr lang="en-US" sz="2400" dirty="0" smtClean="0">
              <a:latin typeface="Times New Roman" pitchFamily="18" charset="0"/>
              <a:cs typeface="Times New Roman" pitchFamily="18" charset="0"/>
            </a:endParaRPr>
          </a:p>
          <a:p>
            <a:pPr algn="just"/>
            <a:r>
              <a:rPr lang="en-US" sz="2400" dirty="0" smtClean="0">
                <a:solidFill>
                  <a:srgbClr val="C00000"/>
                </a:solidFill>
                <a:latin typeface="Times New Roman" pitchFamily="18" charset="0"/>
                <a:cs typeface="Times New Roman" pitchFamily="18" charset="0"/>
              </a:rPr>
              <a:t>Furthermore, cable structures have been developed, which have proved flexible, compact and extremely rugged. </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Taking the size and weight advantage into account, these optical fiber cables are generally superior in terms of storage, transportation, handling and installation to corresponding copper cables, while exhibiting at least comparable strength and durability.</a:t>
            </a:r>
            <a:endParaRPr lang="en-US" sz="2400"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324600"/>
          </a:xfrm>
        </p:spPr>
        <p:txBody>
          <a:bodyPr>
            <a:noAutofit/>
          </a:bodyPr>
          <a:lstStyle/>
          <a:p>
            <a:pPr algn="ctr"/>
            <a:r>
              <a:rPr lang="en-US" sz="1200" b="1" u="sng" dirty="0" smtClean="0">
                <a:solidFill>
                  <a:srgbClr val="FF0000"/>
                </a:solidFill>
                <a:latin typeface="Times New Roman" pitchFamily="18" charset="0"/>
                <a:cs typeface="Times New Roman" pitchFamily="18" charset="0"/>
              </a:rPr>
              <a:t>Advantages of optical fiber communication-10</a:t>
            </a:r>
            <a:endParaRPr lang="en-US" sz="1200" b="1" dirty="0" smtClean="0">
              <a:solidFill>
                <a:srgbClr val="FF0000"/>
              </a:solidFill>
              <a:latin typeface="Times New Roman" pitchFamily="18" charset="0"/>
              <a:cs typeface="Times New Roman" pitchFamily="18" charset="0"/>
            </a:endParaRPr>
          </a:p>
          <a:p>
            <a:pPr algn="just"/>
            <a:r>
              <a:rPr lang="en-US" sz="2400" b="1" dirty="0" smtClean="0">
                <a:solidFill>
                  <a:srgbClr val="FF0000"/>
                </a:solidFill>
                <a:latin typeface="Times New Roman" pitchFamily="18" charset="0"/>
                <a:cs typeface="Times New Roman" pitchFamily="18" charset="0"/>
              </a:rPr>
              <a:t>(h) System reliability and ease of maintenance</a:t>
            </a:r>
            <a:r>
              <a:rPr lang="en-US" sz="2400" i="1" dirty="0" smtClean="0">
                <a:latin typeface="Times New Roman" pitchFamily="18" charset="0"/>
                <a:cs typeface="Times New Roman" pitchFamily="18" charset="0"/>
              </a:rPr>
              <a:t>. </a:t>
            </a:r>
            <a:r>
              <a:rPr lang="en-US" sz="2400" i="1" dirty="0" smtClean="0">
                <a:solidFill>
                  <a:srgbClr val="00B050"/>
                </a:solidFill>
                <a:latin typeface="Times New Roman" pitchFamily="18" charset="0"/>
                <a:cs typeface="Times New Roman" pitchFamily="18" charset="0"/>
              </a:rPr>
              <a:t>These features primarily stem from the </a:t>
            </a:r>
            <a:r>
              <a:rPr lang="en-US" sz="2400" dirty="0" smtClean="0">
                <a:solidFill>
                  <a:srgbClr val="00B050"/>
                </a:solidFill>
                <a:latin typeface="Times New Roman" pitchFamily="18" charset="0"/>
                <a:cs typeface="Times New Roman" pitchFamily="18" charset="0"/>
              </a:rPr>
              <a:t>low-loss property of optical fiber cables which </a:t>
            </a:r>
            <a:r>
              <a:rPr lang="en-US" sz="2400" dirty="0" smtClean="0">
                <a:solidFill>
                  <a:srgbClr val="002060"/>
                </a:solidFill>
                <a:latin typeface="Times New Roman" pitchFamily="18" charset="0"/>
                <a:cs typeface="Times New Roman" pitchFamily="18" charset="0"/>
              </a:rPr>
              <a:t>reduces </a:t>
            </a:r>
            <a:r>
              <a:rPr lang="en-US" sz="2400" dirty="0" smtClean="0">
                <a:solidFill>
                  <a:srgbClr val="00B050"/>
                </a:solidFill>
                <a:latin typeface="Times New Roman" pitchFamily="18" charset="0"/>
                <a:cs typeface="Times New Roman" pitchFamily="18" charset="0"/>
              </a:rPr>
              <a:t>the requirement for intermediate </a:t>
            </a:r>
            <a:r>
              <a:rPr lang="en-US" sz="2400" dirty="0" smtClean="0">
                <a:solidFill>
                  <a:srgbClr val="002060"/>
                </a:solidFill>
                <a:latin typeface="Times New Roman" pitchFamily="18" charset="0"/>
                <a:cs typeface="Times New Roman" pitchFamily="18" charset="0"/>
              </a:rPr>
              <a:t>repeaters or line amplifiers </a:t>
            </a:r>
            <a:r>
              <a:rPr lang="en-US" sz="2400" dirty="0" smtClean="0">
                <a:solidFill>
                  <a:srgbClr val="00B050"/>
                </a:solidFill>
                <a:latin typeface="Times New Roman" pitchFamily="18" charset="0"/>
                <a:cs typeface="Times New Roman" pitchFamily="18" charset="0"/>
              </a:rPr>
              <a:t>to boost the transmitted signal strength. </a:t>
            </a:r>
          </a:p>
          <a:p>
            <a:pPr algn="just"/>
            <a:endParaRPr lang="en-US" sz="2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Hence with </a:t>
            </a:r>
            <a:r>
              <a:rPr lang="en-US" sz="2400" dirty="0" smtClean="0">
                <a:solidFill>
                  <a:srgbClr val="FF0000"/>
                </a:solidFill>
                <a:latin typeface="Times New Roman" pitchFamily="18" charset="0"/>
                <a:cs typeface="Times New Roman" pitchFamily="18" charset="0"/>
              </a:rPr>
              <a:t>fewer</a:t>
            </a:r>
            <a:r>
              <a:rPr lang="en-US" sz="2400" dirty="0" smtClean="0">
                <a:solidFill>
                  <a:srgbClr val="0070C0"/>
                </a:solidFill>
                <a:latin typeface="Times New Roman" pitchFamily="18" charset="0"/>
                <a:cs typeface="Times New Roman" pitchFamily="18" charset="0"/>
              </a:rPr>
              <a:t> optical </a:t>
            </a:r>
            <a:r>
              <a:rPr lang="en-US" sz="2400" dirty="0" smtClean="0">
                <a:solidFill>
                  <a:srgbClr val="FF0000"/>
                </a:solidFill>
                <a:latin typeface="Times New Roman" pitchFamily="18" charset="0"/>
                <a:cs typeface="Times New Roman" pitchFamily="18" charset="0"/>
              </a:rPr>
              <a:t>repeaters</a:t>
            </a:r>
            <a:r>
              <a:rPr lang="en-US" sz="2400" dirty="0" smtClean="0">
                <a:solidFill>
                  <a:srgbClr val="0070C0"/>
                </a:solidFill>
                <a:latin typeface="Times New Roman" pitchFamily="18" charset="0"/>
                <a:cs typeface="Times New Roman" pitchFamily="18" charset="0"/>
              </a:rPr>
              <a:t> or amplifiers, </a:t>
            </a:r>
            <a:r>
              <a:rPr lang="en-US" sz="2400" dirty="0" smtClean="0">
                <a:solidFill>
                  <a:srgbClr val="FF0000"/>
                </a:solidFill>
                <a:latin typeface="Times New Roman" pitchFamily="18" charset="0"/>
                <a:cs typeface="Times New Roman" pitchFamily="18" charset="0"/>
              </a:rPr>
              <a:t>system reliability is generally enhanced</a:t>
            </a:r>
            <a:r>
              <a:rPr lang="en-US" sz="2400" dirty="0" smtClean="0">
                <a:solidFill>
                  <a:srgbClr val="0070C0"/>
                </a:solidFill>
                <a:latin typeface="Times New Roman" pitchFamily="18" charset="0"/>
                <a:cs typeface="Times New Roman" pitchFamily="18" charset="0"/>
              </a:rPr>
              <a:t> in comparison with conventional electrical conductor systems.</a:t>
            </a:r>
          </a:p>
          <a:p>
            <a:pPr algn="just"/>
            <a:endParaRPr lang="en-US" sz="2400" dirty="0" smtClean="0">
              <a:latin typeface="Times New Roman" pitchFamily="18" charset="0"/>
              <a:cs typeface="Times New Roman" pitchFamily="18" charset="0"/>
            </a:endParaRPr>
          </a:p>
          <a:p>
            <a:pPr algn="just"/>
            <a:r>
              <a:rPr lang="en-US" sz="2400" dirty="0" smtClean="0">
                <a:solidFill>
                  <a:srgbClr val="C00000"/>
                </a:solidFill>
                <a:latin typeface="Times New Roman" pitchFamily="18" charset="0"/>
                <a:cs typeface="Times New Roman" pitchFamily="18" charset="0"/>
              </a:rPr>
              <a:t>Furthermore, the reliability of the optical components is no longer a problem with predicted lifetimes of </a:t>
            </a:r>
            <a:r>
              <a:rPr lang="en-US" sz="2400" dirty="0" smtClean="0">
                <a:solidFill>
                  <a:srgbClr val="FF0000"/>
                </a:solidFill>
                <a:latin typeface="Times New Roman" pitchFamily="18" charset="0"/>
                <a:cs typeface="Times New Roman" pitchFamily="18" charset="0"/>
              </a:rPr>
              <a:t>20 to 30 years </a:t>
            </a:r>
            <a:r>
              <a:rPr lang="en-US" sz="2400" dirty="0" smtClean="0">
                <a:solidFill>
                  <a:srgbClr val="C00000"/>
                </a:solidFill>
                <a:latin typeface="Times New Roman" pitchFamily="18" charset="0"/>
                <a:cs typeface="Times New Roman" pitchFamily="18" charset="0"/>
              </a:rPr>
              <a:t>being quite common.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Both these factors also tend to reduce maintenance time and costs.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629400"/>
          </a:xfrm>
        </p:spPr>
        <p:txBody>
          <a:bodyPr>
            <a:normAutofit fontScale="92500"/>
          </a:bodyPr>
          <a:lstStyle/>
          <a:p>
            <a:pPr algn="ctr"/>
            <a:r>
              <a:rPr lang="en-US" sz="1300" b="1" u="sng" dirty="0" smtClean="0">
                <a:solidFill>
                  <a:srgbClr val="FF0000"/>
                </a:solidFill>
                <a:latin typeface="Times New Roman" pitchFamily="18" charset="0"/>
                <a:cs typeface="Times New Roman" pitchFamily="18" charset="0"/>
              </a:rPr>
              <a:t>Advantages of optical fiber communication-11</a:t>
            </a:r>
            <a:endParaRPr lang="en-US" sz="1300" b="1" i="1" dirty="0" smtClean="0">
              <a:solidFill>
                <a:srgbClr val="FF0000"/>
              </a:solidFill>
              <a:latin typeface="Times New Roman" pitchFamily="18" charset="0"/>
              <a:cs typeface="Times New Roman" pitchFamily="18" charset="0"/>
            </a:endParaRPr>
          </a:p>
          <a:p>
            <a:pPr algn="just"/>
            <a:r>
              <a:rPr lang="en-US" b="1" i="1" dirty="0" smtClean="0">
                <a:solidFill>
                  <a:srgbClr val="FF0000"/>
                </a:solidFill>
                <a:latin typeface="Times New Roman" pitchFamily="18" charset="0"/>
                <a:cs typeface="Times New Roman" pitchFamily="18" charset="0"/>
              </a:rPr>
              <a:t>(</a:t>
            </a:r>
            <a:r>
              <a:rPr lang="en-US" b="1" i="1" dirty="0" err="1" smtClean="0">
                <a:solidFill>
                  <a:srgbClr val="FF0000"/>
                </a:solidFill>
                <a:latin typeface="Times New Roman" pitchFamily="18" charset="0"/>
                <a:cs typeface="Times New Roman" pitchFamily="18" charset="0"/>
              </a:rPr>
              <a:t>i</a:t>
            </a:r>
            <a:r>
              <a:rPr lang="en-US" b="1" i="1" dirty="0" smtClean="0">
                <a:solidFill>
                  <a:srgbClr val="FF0000"/>
                </a:solidFill>
                <a:latin typeface="Times New Roman" pitchFamily="18" charset="0"/>
                <a:cs typeface="Times New Roman" pitchFamily="18" charset="0"/>
              </a:rPr>
              <a:t>) Potential low cost.</a:t>
            </a:r>
            <a:r>
              <a:rPr lang="en-US" i="1" dirty="0" smtClean="0">
                <a:latin typeface="Times New Roman" pitchFamily="18" charset="0"/>
                <a:cs typeface="Times New Roman" pitchFamily="18" charset="0"/>
              </a:rPr>
              <a:t> </a:t>
            </a:r>
            <a:r>
              <a:rPr lang="en-US" sz="2600" i="1" dirty="0" smtClean="0">
                <a:solidFill>
                  <a:srgbClr val="00B050"/>
                </a:solidFill>
                <a:latin typeface="Times New Roman" pitchFamily="18" charset="0"/>
                <a:cs typeface="Times New Roman" pitchFamily="18" charset="0"/>
              </a:rPr>
              <a:t>The glass which generally provides the optical fiber transmission </a:t>
            </a:r>
            <a:r>
              <a:rPr lang="en-US" sz="2600" dirty="0" smtClean="0">
                <a:solidFill>
                  <a:srgbClr val="00B050"/>
                </a:solidFill>
                <a:latin typeface="Times New Roman" pitchFamily="18" charset="0"/>
                <a:cs typeface="Times New Roman" pitchFamily="18" charset="0"/>
              </a:rPr>
              <a:t>medium is made from sand – not a scarce resource. So, in comparison with copper conductors, optical fibers offer the potential for low-cost line communication. </a:t>
            </a:r>
          </a:p>
          <a:p>
            <a:pPr algn="just"/>
            <a:endParaRPr lang="en-US" sz="2600" dirty="0" smtClean="0">
              <a:latin typeface="Times New Roman" pitchFamily="18" charset="0"/>
              <a:cs typeface="Times New Roman" pitchFamily="18" charset="0"/>
            </a:endParaRPr>
          </a:p>
          <a:p>
            <a:pPr algn="just"/>
            <a:r>
              <a:rPr lang="en-US" sz="2600" dirty="0" smtClean="0">
                <a:solidFill>
                  <a:srgbClr val="0070C0"/>
                </a:solidFill>
                <a:latin typeface="Times New Roman" pitchFamily="18" charset="0"/>
                <a:cs typeface="Times New Roman" pitchFamily="18" charset="0"/>
              </a:rPr>
              <a:t>Although over recent years this potential has largely been realized in the costs of the optical fiber transmission medium which for bulk purchases has become competitive with copper wires (i.e. twisted pairs), it has not yet been achieved in all the other component areas associated with optical fiber communications.</a:t>
            </a:r>
          </a:p>
          <a:p>
            <a:pPr algn="just"/>
            <a:endParaRPr lang="en-US" sz="2600" dirty="0" smtClean="0">
              <a:latin typeface="Times New Roman" pitchFamily="18" charset="0"/>
              <a:cs typeface="Times New Roman" pitchFamily="18" charset="0"/>
            </a:endParaRPr>
          </a:p>
          <a:p>
            <a:pPr algn="just"/>
            <a:r>
              <a:rPr lang="en-US" sz="2600" dirty="0" smtClean="0">
                <a:solidFill>
                  <a:srgbClr val="C00000"/>
                </a:solidFill>
                <a:latin typeface="Times New Roman" pitchFamily="18" charset="0"/>
                <a:cs typeface="Times New Roman" pitchFamily="18" charset="0"/>
              </a:rPr>
              <a:t>For example, the costs of high-performance semiconductor lasers and detector photodiodes are still relatively high, as well as some of those concerned with the connection technology (demountable connectors, couplers, etc.).</a:t>
            </a:r>
            <a:endParaRPr lang="en-US" sz="2600"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
          </a:xfrm>
        </p:spPr>
        <p:txBody>
          <a:bodyPr>
            <a:normAutofit fontScale="90000"/>
          </a:bodyPr>
          <a:lstStyle/>
          <a:p>
            <a:r>
              <a:rPr lang="en-US" sz="1300" b="1" u="sng" dirty="0" smtClean="0">
                <a:solidFill>
                  <a:srgbClr val="FF0000"/>
                </a:solidFill>
                <a:latin typeface="Times New Roman" pitchFamily="18" charset="0"/>
                <a:cs typeface="Times New Roman" pitchFamily="18" charset="0"/>
              </a:rPr>
              <a:t>Advantages of optical fiber communication-12</a:t>
            </a:r>
            <a:r>
              <a:rPr lang="en-US" b="1" i="1" dirty="0" smtClean="0">
                <a:solidFill>
                  <a:srgbClr val="FF0000"/>
                </a:solidFill>
                <a:latin typeface="Times New Roman" pitchFamily="18" charset="0"/>
                <a:cs typeface="Times New Roman" pitchFamily="18" charset="0"/>
              </a:rPr>
              <a:t/>
            </a:r>
            <a:br>
              <a:rPr lang="en-US" b="1" i="1" dirty="0" smtClean="0">
                <a:solidFill>
                  <a:srgbClr val="FF0000"/>
                </a:solidFill>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228600" y="381000"/>
            <a:ext cx="8763000" cy="6248400"/>
          </a:xfrm>
        </p:spPr>
        <p:txBody>
          <a:bodyPr>
            <a:noAutofit/>
          </a:bodyPr>
          <a:lstStyle/>
          <a:p>
            <a:pPr algn="just"/>
            <a:r>
              <a:rPr lang="en-US" sz="2200" dirty="0" smtClean="0">
                <a:solidFill>
                  <a:srgbClr val="C00000"/>
                </a:solidFill>
                <a:latin typeface="Times New Roman" pitchFamily="18" charset="0"/>
                <a:cs typeface="Times New Roman" pitchFamily="18" charset="0"/>
              </a:rPr>
              <a:t>Overall system costs when utilizing optical fiber communication on long-haul links, however, are substantially less than those for equivalent electrical line systems because of the low-loss and wideband properties of the optical transmission medium. </a:t>
            </a:r>
          </a:p>
          <a:p>
            <a:pPr algn="just">
              <a:buNone/>
            </a:pPr>
            <a:endParaRPr lang="en-US" sz="12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As indicated in (f), the requirement for intermediate repeaters and the associated electronics is reduced, giving a substantial cost advantage. </a:t>
            </a:r>
          </a:p>
          <a:p>
            <a:pPr algn="just">
              <a:buNone/>
            </a:pPr>
            <a:endParaRPr lang="en-US" sz="1200"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Although this cost benefit gives a net gain for </a:t>
            </a:r>
            <a:r>
              <a:rPr lang="en-US" sz="2200" dirty="0" err="1" smtClean="0">
                <a:solidFill>
                  <a:srgbClr val="FF0000"/>
                </a:solidFill>
                <a:latin typeface="Times New Roman" pitchFamily="18" charset="0"/>
                <a:cs typeface="Times New Roman" pitchFamily="18" charset="0"/>
              </a:rPr>
              <a:t>longhaul</a:t>
            </a:r>
            <a:r>
              <a:rPr lang="en-US" sz="2200" dirty="0" smtClean="0">
                <a:solidFill>
                  <a:srgbClr val="FF0000"/>
                </a:solidFill>
                <a:latin typeface="Times New Roman" pitchFamily="18" charset="0"/>
                <a:cs typeface="Times New Roman" pitchFamily="18" charset="0"/>
              </a:rPr>
              <a:t> links, it is not always the case in short-haul applications where the additional cost incurred, due to the electrical–optical conversion (and vice versa), may be a deciding factor.</a:t>
            </a:r>
          </a:p>
          <a:p>
            <a:pPr algn="just">
              <a:buNone/>
            </a:pPr>
            <a:endParaRPr lang="en-US" sz="1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Nevertheless, there are other possible cost advantages in relation to shipping, handling, installation and maintenance, as well as the features indicated in (c) and (d) which may prove significant in the system choice.</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8991600" cy="6705600"/>
          </a:xfrm>
        </p:spPr>
        <p:txBody>
          <a:bodyPr>
            <a:noAutofit/>
          </a:bodyPr>
          <a:lstStyle/>
          <a:p>
            <a:pPr algn="ctr"/>
            <a:r>
              <a:rPr lang="en-US" sz="1200" b="1" u="sng" dirty="0" smtClean="0">
                <a:solidFill>
                  <a:srgbClr val="FF0000"/>
                </a:solidFill>
                <a:latin typeface="Times New Roman" pitchFamily="18" charset="0"/>
                <a:cs typeface="Times New Roman" pitchFamily="18" charset="0"/>
              </a:rPr>
              <a:t>Advantages of optical fiber communication-13</a:t>
            </a:r>
            <a:endParaRPr lang="en-US" sz="1200" b="1" i="1" dirty="0" smtClean="0">
              <a:solidFill>
                <a:srgbClr val="FF0000"/>
              </a:solidFill>
              <a:latin typeface="Times New Roman" pitchFamily="18" charset="0"/>
              <a:cs typeface="Times New Roman" pitchFamily="18" charset="0"/>
            </a:endParaRPr>
          </a:p>
          <a:p>
            <a:pPr algn="just"/>
            <a:endParaRPr lang="en-US" sz="1050" dirty="0" smtClean="0">
              <a:solidFill>
                <a:srgbClr val="FF0000"/>
              </a:solidFill>
              <a:latin typeface="Times New Roman" pitchFamily="18" charset="0"/>
              <a:cs typeface="Times New Roman" pitchFamily="18" charset="0"/>
            </a:endParaRPr>
          </a:p>
          <a:p>
            <a:pPr algn="just"/>
            <a:r>
              <a:rPr lang="en-US" sz="2000" dirty="0" smtClean="0">
                <a:solidFill>
                  <a:srgbClr val="FF0000"/>
                </a:solidFill>
                <a:latin typeface="Times New Roman" pitchFamily="18" charset="0"/>
                <a:cs typeface="Times New Roman" pitchFamily="18" charset="0"/>
              </a:rPr>
              <a:t>The reducing costs of optical fiber communications has provided strong competition not only with electrical line transmission systems, but also for microwave and millimeter wave radio transmission systems. </a:t>
            </a:r>
          </a:p>
          <a:p>
            <a:pPr algn="just"/>
            <a:endParaRPr lang="en-US" sz="100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Although these systems are reasonably wideband, the relatively short-span ‘line of sight’ transmission necessitates expensive aerial towers at intervals no greater than a few tens of kilometers.</a:t>
            </a:r>
          </a:p>
          <a:p>
            <a:pPr algn="just"/>
            <a:endParaRPr lang="en-US" sz="10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Hence, with the exception of the telecommunication access network due primarily to current first installed cost constraints, optical fiber has become the dominant transmission medium within the major industrialized societies</a:t>
            </a:r>
            <a:r>
              <a:rPr lang="en-US" sz="2000" dirty="0" smtClean="0">
                <a:latin typeface="Times New Roman" pitchFamily="18" charset="0"/>
                <a:cs typeface="Times New Roman" pitchFamily="18" charset="0"/>
              </a:rPr>
              <a:t>.</a:t>
            </a:r>
          </a:p>
          <a:p>
            <a:pPr algn="just"/>
            <a:endParaRPr lang="en-US" sz="100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Many advantages are therefore provided by the use of a </a:t>
            </a:r>
            <a:r>
              <a:rPr lang="en-US" sz="2000" dirty="0" err="1" smtClean="0">
                <a:solidFill>
                  <a:srgbClr val="0070C0"/>
                </a:solidFill>
                <a:latin typeface="Times New Roman" pitchFamily="18" charset="0"/>
                <a:cs typeface="Times New Roman" pitchFamily="18" charset="0"/>
              </a:rPr>
              <a:t>lightwave</a:t>
            </a:r>
            <a:r>
              <a:rPr lang="en-US" sz="2000" dirty="0" smtClean="0">
                <a:solidFill>
                  <a:srgbClr val="0070C0"/>
                </a:solidFill>
                <a:latin typeface="Times New Roman" pitchFamily="18" charset="0"/>
                <a:cs typeface="Times New Roman" pitchFamily="18" charset="0"/>
              </a:rPr>
              <a:t> carrier within a transmission medium consisting of an optical fiber</a:t>
            </a:r>
            <a:r>
              <a:rPr lang="en-US" sz="2000" dirty="0" smtClean="0">
                <a:latin typeface="Times New Roman" pitchFamily="18" charset="0"/>
                <a:cs typeface="Times New Roman" pitchFamily="18" charset="0"/>
              </a:rPr>
              <a:t>. </a:t>
            </a:r>
          </a:p>
          <a:p>
            <a:pPr algn="just">
              <a:buNone/>
            </a:pPr>
            <a:endParaRPr lang="en-US" sz="1200" dirty="0" smtClean="0">
              <a:latin typeface="Times New Roman" pitchFamily="18" charset="0"/>
              <a:cs typeface="Times New Roman" pitchFamily="18" charset="0"/>
            </a:endParaRPr>
          </a:p>
          <a:p>
            <a:pPr algn="just"/>
            <a:r>
              <a:rPr lang="en-US" sz="2000" dirty="0" smtClean="0">
                <a:solidFill>
                  <a:srgbClr val="C00000"/>
                </a:solidFill>
                <a:latin typeface="Times New Roman" pitchFamily="18" charset="0"/>
                <a:cs typeface="Times New Roman" pitchFamily="18" charset="0"/>
              </a:rPr>
              <a:t>The fundamental principles giving rise to these enhanced performance characteristics, together with their practical realization, are described in the following chapters. </a:t>
            </a:r>
          </a:p>
          <a:p>
            <a:pPr algn="just"/>
            <a:r>
              <a:rPr lang="en-US" sz="2000" dirty="0" smtClean="0">
                <a:solidFill>
                  <a:srgbClr val="FF0000"/>
                </a:solidFill>
                <a:latin typeface="Times New Roman" pitchFamily="18" charset="0"/>
                <a:cs typeface="Times New Roman" pitchFamily="18" charset="0"/>
              </a:rPr>
              <a:t>However, a general understanding of the basic nature and properties of light is assumed.</a:t>
            </a:r>
          </a:p>
          <a:p>
            <a:pPr algn="just"/>
            <a:r>
              <a:rPr lang="en-US" sz="2000" dirty="0" smtClean="0">
                <a:latin typeface="Times New Roman" pitchFamily="18" charset="0"/>
                <a:cs typeface="Times New Roman" pitchFamily="18" charset="0"/>
              </a:rPr>
              <a:t> If this is lacking, the reader is directed to the many excellent texts encompassing the topic, a few of which are indicated in Refs 19 to 23.</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52400"/>
          </a:xfrm>
        </p:spPr>
        <p:txBody>
          <a:bodyPr>
            <a:noAutofit/>
          </a:bodyPr>
          <a:lstStyle/>
          <a:p>
            <a:r>
              <a:rPr lang="en-US" sz="2800" dirty="0" smtClean="0">
                <a:solidFill>
                  <a:srgbClr val="00B050"/>
                </a:solidFill>
                <a:latin typeface="Times New Roman" pitchFamily="18" charset="0"/>
                <a:cs typeface="Times New Roman" pitchFamily="18" charset="0"/>
              </a:rPr>
              <a:t>Optical fiber Waveguides:-   </a:t>
            </a:r>
            <a:r>
              <a:rPr lang="en-US" sz="2800" b="1" i="1" u="sng" dirty="0" smtClean="0">
                <a:solidFill>
                  <a:srgbClr val="FF0000"/>
                </a:solidFill>
                <a:latin typeface="Times New Roman" pitchFamily="18" charset="0"/>
                <a:cs typeface="Times New Roman" pitchFamily="18" charset="0"/>
              </a:rPr>
              <a:t>Introduction-</a:t>
            </a:r>
            <a:r>
              <a:rPr lang="en-US" sz="2000" b="1" i="1" u="sng" dirty="0" smtClean="0">
                <a:solidFill>
                  <a:srgbClr val="FF0000"/>
                </a:solidFill>
                <a:latin typeface="Times New Roman" pitchFamily="18" charset="0"/>
                <a:cs typeface="Times New Roman" pitchFamily="18" charset="0"/>
              </a:rPr>
              <a:t>1</a:t>
            </a:r>
            <a:r>
              <a:rPr lang="en-US" sz="3600" b="1" i="1" u="sng" dirty="0" smtClean="0">
                <a:solidFill>
                  <a:srgbClr val="FF0000"/>
                </a:solidFill>
                <a:latin typeface="Times New Roman" pitchFamily="18" charset="0"/>
                <a:cs typeface="Times New Roman" pitchFamily="18" charset="0"/>
              </a:rPr>
              <a:t/>
            </a:r>
            <a:br>
              <a:rPr lang="en-US" sz="3600" b="1" i="1" u="sng" dirty="0" smtClean="0">
                <a:solidFill>
                  <a:srgbClr val="FF0000"/>
                </a:solidFill>
                <a:latin typeface="Times New Roman" pitchFamily="18" charset="0"/>
                <a:cs typeface="Times New Roman" pitchFamily="18" charset="0"/>
              </a:rPr>
            </a:br>
            <a:endParaRPr lang="en-US" sz="3600" dirty="0">
              <a:solidFill>
                <a:srgbClr val="00B050"/>
              </a:solidFill>
            </a:endParaRPr>
          </a:p>
        </p:txBody>
      </p:sp>
      <p:sp>
        <p:nvSpPr>
          <p:cNvPr id="3" name="Content Placeholder 2"/>
          <p:cNvSpPr>
            <a:spLocks noGrp="1"/>
          </p:cNvSpPr>
          <p:nvPr>
            <p:ph idx="1"/>
          </p:nvPr>
        </p:nvSpPr>
        <p:spPr>
          <a:xfrm>
            <a:off x="0" y="609600"/>
            <a:ext cx="8991600" cy="6019800"/>
          </a:xfrm>
        </p:spPr>
        <p:txBody>
          <a:bodyPr>
            <a:normAutofit/>
          </a:bodyPr>
          <a:lstStyle/>
          <a:p>
            <a:pPr algn="just"/>
            <a:r>
              <a:rPr lang="en-US" sz="2400" dirty="0" smtClean="0">
                <a:solidFill>
                  <a:srgbClr val="00B050"/>
                </a:solidFill>
                <a:latin typeface="Times New Roman" pitchFamily="18" charset="0"/>
                <a:cs typeface="Times New Roman" pitchFamily="18" charset="0"/>
              </a:rPr>
              <a:t>The transmission of light via a dielectric waveguide structure was first proposed and investigated at the beginning of the twentieth century.</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In 1910 </a:t>
            </a:r>
            <a:r>
              <a:rPr lang="en-US" sz="2400" dirty="0" err="1" smtClean="0">
                <a:solidFill>
                  <a:srgbClr val="FF0000"/>
                </a:solidFill>
                <a:latin typeface="Times New Roman" pitchFamily="18" charset="0"/>
                <a:cs typeface="Times New Roman" pitchFamily="18" charset="0"/>
              </a:rPr>
              <a:t>Hondros</a:t>
            </a:r>
            <a:r>
              <a:rPr lang="en-US" sz="2400" dirty="0" smtClean="0">
                <a:solidFill>
                  <a:srgbClr val="FF0000"/>
                </a:solidFill>
                <a:latin typeface="Times New Roman" pitchFamily="18" charset="0"/>
                <a:cs typeface="Times New Roman" pitchFamily="18" charset="0"/>
              </a:rPr>
              <a:t> and Debye conducted a theoretical study, and experimental work was reported by </a:t>
            </a:r>
            <a:r>
              <a:rPr lang="en-US" sz="2400" dirty="0" err="1" smtClean="0">
                <a:solidFill>
                  <a:srgbClr val="FF0000"/>
                </a:solidFill>
                <a:latin typeface="Times New Roman" pitchFamily="18" charset="0"/>
                <a:cs typeface="Times New Roman" pitchFamily="18" charset="0"/>
              </a:rPr>
              <a:t>Schriever</a:t>
            </a:r>
            <a:r>
              <a:rPr lang="en-US" sz="2400" dirty="0" smtClean="0">
                <a:solidFill>
                  <a:srgbClr val="FF0000"/>
                </a:solidFill>
                <a:latin typeface="Times New Roman" pitchFamily="18" charset="0"/>
                <a:cs typeface="Times New Roman" pitchFamily="18" charset="0"/>
              </a:rPr>
              <a:t> in 1920. </a:t>
            </a:r>
          </a:p>
          <a:p>
            <a:pPr algn="just"/>
            <a:endParaRPr lang="en-US" sz="2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However, a transparent dielectric rod, typically of </a:t>
            </a:r>
            <a:r>
              <a:rPr lang="en-US" sz="2400" dirty="0" smtClean="0">
                <a:solidFill>
                  <a:srgbClr val="FF0000"/>
                </a:solidFill>
                <a:latin typeface="Times New Roman" pitchFamily="18" charset="0"/>
                <a:cs typeface="Times New Roman" pitchFamily="18" charset="0"/>
              </a:rPr>
              <a:t>silica glass with a refractive index of around 1.5, surrounded by air</a:t>
            </a:r>
            <a:r>
              <a:rPr lang="en-US" sz="2400" dirty="0" smtClean="0">
                <a:solidFill>
                  <a:srgbClr val="0070C0"/>
                </a:solidFill>
                <a:latin typeface="Times New Roman" pitchFamily="18" charset="0"/>
                <a:cs typeface="Times New Roman" pitchFamily="18" charset="0"/>
              </a:rPr>
              <a:t>, proved to be an impractical waveguide due to its </a:t>
            </a:r>
            <a:r>
              <a:rPr lang="en-US" sz="2400" dirty="0" smtClean="0">
                <a:solidFill>
                  <a:srgbClr val="FF0000"/>
                </a:solidFill>
                <a:latin typeface="Times New Roman" pitchFamily="18" charset="0"/>
                <a:cs typeface="Times New Roman" pitchFamily="18" charset="0"/>
              </a:rPr>
              <a:t>unsupported structure </a:t>
            </a:r>
            <a:r>
              <a:rPr lang="en-US" sz="2400" dirty="0" smtClean="0">
                <a:solidFill>
                  <a:srgbClr val="0070C0"/>
                </a:solidFill>
                <a:latin typeface="Times New Roman" pitchFamily="18" charset="0"/>
                <a:cs typeface="Times New Roman" pitchFamily="18" charset="0"/>
              </a:rPr>
              <a:t>(especially when very thin waveguides were considered in order to limit the number of optical modes propagated) and the excessive losses at any discontinuities of the glass–air interface.</a:t>
            </a:r>
            <a:endParaRPr lang="en-US" sz="2400"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839200" cy="6248400"/>
          </a:xfrm>
        </p:spPr>
        <p:txBody>
          <a:bodyPr>
            <a:normAutofit lnSpcReduction="10000"/>
          </a:bodyPr>
          <a:lstStyle/>
          <a:p>
            <a:pPr algn="just"/>
            <a:r>
              <a:rPr lang="en-US" sz="2400" dirty="0" smtClean="0">
                <a:solidFill>
                  <a:srgbClr val="0070C0"/>
                </a:solidFill>
                <a:latin typeface="Times New Roman" pitchFamily="18" charset="0"/>
                <a:cs typeface="Times New Roman" pitchFamily="18" charset="0"/>
              </a:rPr>
              <a:t>Nevertheless, interest in the application of dielectric optical waveguides in such areas as </a:t>
            </a:r>
            <a:r>
              <a:rPr lang="en-US" sz="2400" dirty="0" smtClean="0">
                <a:solidFill>
                  <a:srgbClr val="FF0000"/>
                </a:solidFill>
                <a:latin typeface="Times New Roman" pitchFamily="18" charset="0"/>
                <a:cs typeface="Times New Roman" pitchFamily="18" charset="0"/>
              </a:rPr>
              <a:t>optical imaging and medical diagnosis</a:t>
            </a:r>
            <a:r>
              <a:rPr lang="en-US" sz="2400" dirty="0" smtClean="0">
                <a:solidFill>
                  <a:srgbClr val="0070C0"/>
                </a:solidFill>
                <a:latin typeface="Times New Roman" pitchFamily="18" charset="0"/>
                <a:cs typeface="Times New Roman" pitchFamily="18" charset="0"/>
              </a:rPr>
              <a:t> (e.g. endoscopes) led to proposals for a clad dielectric rod in the mid-1950s in order to overcome these problems. </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This structure is illustrated in Figure 2.1, which shows a transparent core with a refractive index </a:t>
            </a:r>
            <a:r>
              <a:rPr lang="en-US" sz="2400" i="1" dirty="0" smtClean="0">
                <a:solidFill>
                  <a:srgbClr val="FF0000"/>
                </a:solidFill>
                <a:latin typeface="Times New Roman" pitchFamily="18" charset="0"/>
                <a:cs typeface="Times New Roman" pitchFamily="18" charset="0"/>
              </a:rPr>
              <a:t>n</a:t>
            </a:r>
            <a:r>
              <a:rPr lang="en-US" sz="1050" i="1" dirty="0" smtClean="0">
                <a:solidFill>
                  <a:srgbClr val="FF0000"/>
                </a:solidFill>
                <a:latin typeface="Times New Roman" pitchFamily="18" charset="0"/>
                <a:cs typeface="Times New Roman" pitchFamily="18" charset="0"/>
              </a:rPr>
              <a:t>1</a:t>
            </a:r>
            <a:r>
              <a:rPr lang="en-US" sz="2400" i="1" dirty="0" smtClean="0">
                <a:solidFill>
                  <a:srgbClr val="FF0000"/>
                </a:solidFill>
                <a:latin typeface="Times New Roman" pitchFamily="18" charset="0"/>
                <a:cs typeface="Times New Roman" pitchFamily="18" charset="0"/>
              </a:rPr>
              <a:t> surrounded by a transparent cladding of slightly </a:t>
            </a:r>
            <a:r>
              <a:rPr lang="en-US" sz="2400" dirty="0" smtClean="0">
                <a:solidFill>
                  <a:srgbClr val="FF0000"/>
                </a:solidFill>
                <a:latin typeface="Times New Roman" pitchFamily="18" charset="0"/>
                <a:cs typeface="Times New Roman" pitchFamily="18" charset="0"/>
              </a:rPr>
              <a:t>lower refractive index </a:t>
            </a:r>
            <a:r>
              <a:rPr lang="en-US" sz="2400" i="1" dirty="0" smtClean="0">
                <a:solidFill>
                  <a:srgbClr val="FF0000"/>
                </a:solidFill>
                <a:latin typeface="Times New Roman" pitchFamily="18" charset="0"/>
                <a:cs typeface="Times New Roman" pitchFamily="18" charset="0"/>
              </a:rPr>
              <a:t>n</a:t>
            </a:r>
            <a:r>
              <a:rPr lang="en-US" sz="1100" i="1" dirty="0" smtClean="0">
                <a:solidFill>
                  <a:srgbClr val="FF0000"/>
                </a:solidFill>
                <a:latin typeface="Times New Roman" pitchFamily="18" charset="0"/>
                <a:cs typeface="Times New Roman" pitchFamily="18" charset="0"/>
              </a:rPr>
              <a:t>2</a:t>
            </a:r>
            <a:r>
              <a:rPr lang="en-US" sz="2400" i="1" dirty="0" smtClean="0">
                <a:solidFill>
                  <a:srgbClr val="FF0000"/>
                </a:solidFill>
                <a:latin typeface="Times New Roman" pitchFamily="18" charset="0"/>
                <a:cs typeface="Times New Roman" pitchFamily="18" charset="0"/>
              </a:rPr>
              <a:t>. </a:t>
            </a:r>
          </a:p>
          <a:p>
            <a:pPr algn="just"/>
            <a:endParaRPr lang="en-US" sz="2400" i="1" dirty="0" smtClean="0">
              <a:latin typeface="Times New Roman" pitchFamily="18" charset="0"/>
              <a:cs typeface="Times New Roman" pitchFamily="18" charset="0"/>
            </a:endParaRPr>
          </a:p>
          <a:p>
            <a:pPr algn="just"/>
            <a:r>
              <a:rPr lang="en-US" sz="2400" b="1" i="1" dirty="0" smtClean="0">
                <a:solidFill>
                  <a:srgbClr val="92D050"/>
                </a:solidFill>
                <a:latin typeface="Times New Roman" pitchFamily="18" charset="0"/>
                <a:cs typeface="Times New Roman" pitchFamily="18" charset="0"/>
              </a:rPr>
              <a:t>The cladding supports the waveguide structure while also, when  </a:t>
            </a:r>
            <a:r>
              <a:rPr lang="en-US" sz="2400" b="1" dirty="0" smtClean="0">
                <a:solidFill>
                  <a:srgbClr val="92D050"/>
                </a:solidFill>
              </a:rPr>
              <a:t>sufficiently thick, substantially reducing the radiation loss into the surrounding air. </a:t>
            </a:r>
          </a:p>
          <a:p>
            <a:pPr algn="just"/>
            <a:endParaRPr lang="en-US" sz="2400" dirty="0" smtClean="0"/>
          </a:p>
          <a:p>
            <a:pPr algn="just"/>
            <a:r>
              <a:rPr lang="en-US" sz="2400" dirty="0" smtClean="0">
                <a:solidFill>
                  <a:srgbClr val="C00000"/>
                </a:solidFill>
              </a:rPr>
              <a:t>In essence, the light energy travels in both the core and the cladding allowing the associated fields to decay to a negligible value at the cladding–air interface.</a:t>
            </a:r>
            <a:endParaRPr lang="en-US" sz="2400" dirty="0">
              <a:solidFill>
                <a:srgbClr val="C00000"/>
              </a:solidFill>
              <a:latin typeface="Times New Roman" pitchFamily="18" charset="0"/>
              <a:cs typeface="Times New Roman" pitchFamily="18" charset="0"/>
            </a:endParaRPr>
          </a:p>
        </p:txBody>
      </p:sp>
      <p:sp>
        <p:nvSpPr>
          <p:cNvPr id="4" name="Rectangle 3"/>
          <p:cNvSpPr/>
          <p:nvPr/>
        </p:nvSpPr>
        <p:spPr>
          <a:xfrm>
            <a:off x="533400" y="152401"/>
            <a:ext cx="8305800" cy="430887"/>
          </a:xfrm>
          <a:prstGeom prst="rect">
            <a:avLst/>
          </a:prstGeom>
        </p:spPr>
        <p:txBody>
          <a:bodyPr wrap="square">
            <a:spAutoFit/>
          </a:bodyPr>
          <a:lstStyle/>
          <a:p>
            <a:pPr algn="ctr"/>
            <a:r>
              <a:rPr lang="en-US" sz="2200" b="1" i="1" dirty="0" smtClean="0">
                <a:solidFill>
                  <a:srgbClr val="00B050"/>
                </a:solidFill>
                <a:latin typeface="Times New Roman" pitchFamily="18" charset="0"/>
                <a:cs typeface="Times New Roman" pitchFamily="18" charset="0"/>
              </a:rPr>
              <a:t>Optical fiber Waveguides:-   </a:t>
            </a:r>
            <a:r>
              <a:rPr lang="en-US" sz="2200" b="1" i="1" u="sng" dirty="0" smtClean="0">
                <a:solidFill>
                  <a:srgbClr val="FF0000"/>
                </a:solidFill>
                <a:latin typeface="Times New Roman" pitchFamily="18" charset="0"/>
                <a:cs typeface="Times New Roman" pitchFamily="18" charset="0"/>
              </a:rPr>
              <a:t>Introduction-2</a:t>
            </a:r>
            <a:endParaRPr lang="en-US" sz="2200" dirty="0"/>
          </a:p>
        </p:txBody>
      </p:sp>
      <p:sp>
        <p:nvSpPr>
          <p:cNvPr id="5" name="Slide Number Placeholder 4"/>
          <p:cNvSpPr>
            <a:spLocks noGrp="1"/>
          </p:cNvSpPr>
          <p:nvPr>
            <p:ph type="sldNum" sz="quarter" idx="12"/>
          </p:nvPr>
        </p:nvSpPr>
        <p:spPr/>
        <p:txBody>
          <a:bodyPr/>
          <a:lstStyle/>
          <a:p>
            <a:fld id="{40559E51-68F2-47B4-AE25-981F6705BCEA}" type="slidenum">
              <a:rPr lang="en-US" smtClean="0"/>
              <a:pPr/>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52400"/>
          </a:xfrm>
        </p:spPr>
        <p:txBody>
          <a:bodyPr>
            <a:normAutofit fontScale="90000"/>
          </a:bodyPr>
          <a:lstStyle/>
          <a:p>
            <a:r>
              <a:rPr lang="en-US" sz="2400" b="1" i="1" dirty="0" smtClean="0">
                <a:solidFill>
                  <a:srgbClr val="00B050"/>
                </a:solidFill>
                <a:latin typeface="Times New Roman" pitchFamily="18" charset="0"/>
                <a:cs typeface="Times New Roman" pitchFamily="18" charset="0"/>
              </a:rPr>
              <a:t>Optical fiber Waveguides:-   </a:t>
            </a:r>
            <a:r>
              <a:rPr lang="en-US" sz="2400" b="1" i="1" u="sng" dirty="0" smtClean="0">
                <a:solidFill>
                  <a:srgbClr val="FF0000"/>
                </a:solidFill>
                <a:latin typeface="Times New Roman" pitchFamily="18" charset="0"/>
                <a:cs typeface="Times New Roman" pitchFamily="18" charset="0"/>
              </a:rPr>
              <a:t>Introduction-3</a:t>
            </a:r>
            <a:r>
              <a:rPr lang="en-US" dirty="0" smtClean="0"/>
              <a:t/>
            </a:r>
            <a:br>
              <a:rPr lang="en-US" dirty="0" smtClean="0"/>
            </a:br>
            <a:endParaRPr lang="en-US" dirty="0"/>
          </a:p>
        </p:txBody>
      </p:sp>
      <p:pic>
        <p:nvPicPr>
          <p:cNvPr id="1027" name="Picture 3"/>
          <p:cNvPicPr>
            <a:picLocks noChangeAspect="1" noChangeArrowheads="1"/>
          </p:cNvPicPr>
          <p:nvPr/>
        </p:nvPicPr>
        <p:blipFill>
          <a:blip r:embed="rId2"/>
          <a:srcRect/>
          <a:stretch>
            <a:fillRect/>
          </a:stretch>
        </p:blipFill>
        <p:spPr bwMode="auto">
          <a:xfrm>
            <a:off x="2362200" y="1676400"/>
            <a:ext cx="4229100" cy="1581150"/>
          </a:xfrm>
          <a:prstGeom prst="rect">
            <a:avLst/>
          </a:prstGeom>
          <a:noFill/>
          <a:ln w="9525">
            <a:noFill/>
            <a:miter lim="800000"/>
            <a:headEnd/>
            <a:tailEnd/>
          </a:ln>
          <a:effectLst/>
        </p:spPr>
      </p:pic>
      <p:sp>
        <p:nvSpPr>
          <p:cNvPr id="6" name="Rectangle 5"/>
          <p:cNvSpPr/>
          <p:nvPr/>
        </p:nvSpPr>
        <p:spPr>
          <a:xfrm>
            <a:off x="609600" y="3581400"/>
            <a:ext cx="7848600" cy="646331"/>
          </a:xfrm>
          <a:prstGeom prst="rect">
            <a:avLst/>
          </a:prstGeom>
        </p:spPr>
        <p:txBody>
          <a:bodyPr wrap="square">
            <a:spAutoFit/>
          </a:bodyPr>
          <a:lstStyle/>
          <a:p>
            <a:pPr algn="just"/>
            <a:r>
              <a:rPr lang="en-US" b="1" dirty="0" smtClean="0">
                <a:latin typeface="Times New Roman" pitchFamily="18" charset="0"/>
                <a:cs typeface="Times New Roman" pitchFamily="18" charset="0"/>
              </a:rPr>
              <a:t>Figure 2.1 Optical fiber waveguide showing the core of refractive index </a:t>
            </a:r>
            <a:r>
              <a:rPr lang="en-US" b="1" i="1" dirty="0" smtClean="0">
                <a:latin typeface="Times New Roman" pitchFamily="18" charset="0"/>
                <a:cs typeface="Times New Roman" pitchFamily="18" charset="0"/>
              </a:rPr>
              <a:t>n</a:t>
            </a:r>
            <a:r>
              <a:rPr lang="en-US" sz="1100" b="1" i="1" dirty="0" smtClean="0">
                <a:latin typeface="Times New Roman" pitchFamily="18" charset="0"/>
                <a:cs typeface="Times New Roman" pitchFamily="18" charset="0"/>
              </a:rPr>
              <a:t>1</a:t>
            </a:r>
            <a:r>
              <a:rPr lang="en-US" b="1" i="1" dirty="0" smtClean="0">
                <a:latin typeface="Times New Roman" pitchFamily="18" charset="0"/>
                <a:cs typeface="Times New Roman" pitchFamily="18" charset="0"/>
              </a:rPr>
              <a:t>, surrounded </a:t>
            </a:r>
            <a:r>
              <a:rPr lang="en-US" dirty="0" smtClean="0">
                <a:latin typeface="Times New Roman" pitchFamily="18" charset="0"/>
                <a:cs typeface="Times New Roman" pitchFamily="18" charset="0"/>
              </a:rPr>
              <a:t>by the cladding of slightly lower refractive index </a:t>
            </a:r>
            <a:r>
              <a:rPr lang="en-US" i="1" dirty="0" smtClean="0">
                <a:latin typeface="Times New Roman" pitchFamily="18" charset="0"/>
                <a:cs typeface="Times New Roman" pitchFamily="18" charset="0"/>
              </a:rPr>
              <a:t>n</a:t>
            </a:r>
            <a:r>
              <a:rPr lang="en-US" sz="1100" i="1"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p:txBody>
      </p:sp>
      <p:sp>
        <p:nvSpPr>
          <p:cNvPr id="7" name="Content Placeholder 6"/>
          <p:cNvSpPr>
            <a:spLocks noGrp="1"/>
          </p:cNvSpPr>
          <p:nvPr>
            <p:ph idx="1"/>
          </p:nvPr>
        </p:nvSpPr>
        <p:spPr>
          <a:xfrm>
            <a:off x="228600" y="914400"/>
            <a:ext cx="8763000" cy="5211763"/>
          </a:xfrm>
        </p:spPr>
        <p:txBody>
          <a:bodyPr>
            <a:normAutofit/>
          </a:bodyPr>
          <a:lstStyle/>
          <a:p>
            <a:pPr>
              <a:buNone/>
            </a:pPr>
            <a:endParaRPr lang="en-US" sz="2000" dirty="0"/>
          </a:p>
        </p:txBody>
      </p:sp>
      <p:sp>
        <p:nvSpPr>
          <p:cNvPr id="8" name="Slide Number Placeholder 7"/>
          <p:cNvSpPr>
            <a:spLocks noGrp="1"/>
          </p:cNvSpPr>
          <p:nvPr>
            <p:ph type="sldNum" sz="quarter" idx="12"/>
          </p:nvPr>
        </p:nvSpPr>
        <p:spPr/>
        <p:txBody>
          <a:bodyPr/>
          <a:lstStyle/>
          <a:p>
            <a:fld id="{40559E51-68F2-47B4-AE25-981F6705BCEA}" type="slidenum">
              <a:rPr lang="en-US" smtClean="0"/>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Autofit/>
          </a:bodyPr>
          <a:lstStyle/>
          <a:p>
            <a:r>
              <a:rPr lang="en-US" sz="3200" b="1" dirty="0" smtClean="0">
                <a:solidFill>
                  <a:srgbClr val="FF0000"/>
                </a:solidFill>
              </a:rPr>
              <a:t>Historical development-1</a:t>
            </a:r>
            <a:endParaRPr lang="en-US" sz="3200" dirty="0">
              <a:solidFill>
                <a:srgbClr val="FF0000"/>
              </a:solidFill>
            </a:endParaRPr>
          </a:p>
        </p:txBody>
      </p:sp>
      <p:sp>
        <p:nvSpPr>
          <p:cNvPr id="3" name="Content Placeholder 2"/>
          <p:cNvSpPr>
            <a:spLocks noGrp="1"/>
          </p:cNvSpPr>
          <p:nvPr>
            <p:ph idx="1"/>
          </p:nvPr>
        </p:nvSpPr>
        <p:spPr>
          <a:xfrm>
            <a:off x="0" y="457200"/>
            <a:ext cx="9144000" cy="6400800"/>
          </a:xfrm>
        </p:spPr>
        <p:txBody>
          <a:bodyPr>
            <a:noAutofit/>
          </a:bodyPr>
          <a:lstStyle/>
          <a:p>
            <a:pPr algn="just"/>
            <a:r>
              <a:rPr lang="en-US" sz="2200" dirty="0" smtClean="0">
                <a:solidFill>
                  <a:srgbClr val="0070C0"/>
                </a:solidFill>
                <a:latin typeface="Times New Roman" pitchFamily="18" charset="0"/>
                <a:cs typeface="Times New Roman" pitchFamily="18" charset="0"/>
              </a:rPr>
              <a:t>The use of visible optical carrier waves or light for communication has been common for many years. </a:t>
            </a:r>
            <a:r>
              <a:rPr lang="en-US" sz="2200" dirty="0" smtClean="0">
                <a:solidFill>
                  <a:srgbClr val="FF0000"/>
                </a:solidFill>
                <a:latin typeface="Times New Roman" pitchFamily="18" charset="0"/>
                <a:cs typeface="Times New Roman" pitchFamily="18" charset="0"/>
              </a:rPr>
              <a:t>Simple systems such as </a:t>
            </a:r>
            <a:r>
              <a:rPr lang="en-US" sz="2200" dirty="0" smtClean="0">
                <a:solidFill>
                  <a:srgbClr val="92D050"/>
                </a:solidFill>
                <a:latin typeface="Times New Roman" pitchFamily="18" charset="0"/>
                <a:cs typeface="Times New Roman" pitchFamily="18" charset="0"/>
              </a:rPr>
              <a:t>signal fires, reflecting mirrors and, more recently, signaling lamps </a:t>
            </a:r>
            <a:r>
              <a:rPr lang="en-US" sz="2200" dirty="0" smtClean="0">
                <a:solidFill>
                  <a:srgbClr val="FF0000"/>
                </a:solidFill>
                <a:latin typeface="Times New Roman" pitchFamily="18" charset="0"/>
                <a:cs typeface="Times New Roman" pitchFamily="18" charset="0"/>
              </a:rPr>
              <a:t>have provided successful, if limited, information transfer.</a:t>
            </a:r>
          </a:p>
          <a:p>
            <a:pPr algn="just"/>
            <a:endParaRPr lang="en-US" sz="2200" dirty="0" smtClean="0">
              <a:solidFill>
                <a:srgbClr val="FF0000"/>
              </a:solidFill>
              <a:latin typeface="Times New Roman" pitchFamily="18" charset="0"/>
              <a:cs typeface="Times New Roman" pitchFamily="18" charset="0"/>
            </a:endParaRPr>
          </a:p>
          <a:p>
            <a:pPr algn="just">
              <a:lnSpc>
                <a:spcPct val="150000"/>
              </a:lnSpc>
            </a:pPr>
            <a:endParaRPr lang="en-US" sz="100" dirty="0" smtClean="0">
              <a:solidFill>
                <a:srgbClr val="FF0000"/>
              </a:solidFill>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Moreover, as early as </a:t>
            </a:r>
            <a:r>
              <a:rPr lang="en-US" sz="2200" dirty="0" smtClean="0">
                <a:solidFill>
                  <a:srgbClr val="C00000"/>
                </a:solidFill>
                <a:latin typeface="Times New Roman" pitchFamily="18" charset="0"/>
                <a:cs typeface="Times New Roman" pitchFamily="18" charset="0"/>
              </a:rPr>
              <a:t>1880 Alexander Graham Bell </a:t>
            </a:r>
            <a:r>
              <a:rPr lang="en-US" sz="2200" dirty="0" smtClean="0">
                <a:solidFill>
                  <a:srgbClr val="00B050"/>
                </a:solidFill>
                <a:latin typeface="Times New Roman" pitchFamily="18" charset="0"/>
                <a:cs typeface="Times New Roman" pitchFamily="18" charset="0"/>
              </a:rPr>
              <a:t>reported the transmission of speech using a light beam</a:t>
            </a:r>
            <a:r>
              <a:rPr lang="en-US" sz="2200" dirty="0" smtClean="0">
                <a:latin typeface="Times New Roman" pitchFamily="18" charset="0"/>
                <a:cs typeface="Times New Roman" pitchFamily="18" charset="0"/>
              </a:rPr>
              <a:t>. </a:t>
            </a:r>
            <a:r>
              <a:rPr lang="en-US" sz="2200" dirty="0" smtClean="0">
                <a:solidFill>
                  <a:srgbClr val="0070C0"/>
                </a:solidFill>
                <a:latin typeface="Times New Roman" pitchFamily="18" charset="0"/>
                <a:cs typeface="Times New Roman" pitchFamily="18" charset="0"/>
              </a:rPr>
              <a:t>The </a:t>
            </a:r>
            <a:r>
              <a:rPr lang="en-US" sz="2200" dirty="0" err="1" smtClean="0">
                <a:solidFill>
                  <a:srgbClr val="0070C0"/>
                </a:solidFill>
                <a:latin typeface="Times New Roman" pitchFamily="18" charset="0"/>
                <a:cs typeface="Times New Roman" pitchFamily="18" charset="0"/>
              </a:rPr>
              <a:t>photophone</a:t>
            </a:r>
            <a:r>
              <a:rPr lang="en-US" sz="2200" dirty="0" smtClean="0">
                <a:solidFill>
                  <a:srgbClr val="0070C0"/>
                </a:solidFill>
                <a:latin typeface="Times New Roman" pitchFamily="18" charset="0"/>
                <a:cs typeface="Times New Roman" pitchFamily="18" charset="0"/>
              </a:rPr>
              <a:t> proposed by Bell just four years after the invention of the telephone modulated sunlight with a diaphragm giving speech transmission over a distance of </a:t>
            </a:r>
            <a:r>
              <a:rPr lang="en-US" sz="2200" dirty="0" smtClean="0">
                <a:solidFill>
                  <a:srgbClr val="C00000"/>
                </a:solidFill>
                <a:latin typeface="Times New Roman" pitchFamily="18" charset="0"/>
                <a:cs typeface="Times New Roman" pitchFamily="18" charset="0"/>
              </a:rPr>
              <a:t>200 m</a:t>
            </a:r>
            <a:r>
              <a:rPr lang="en-US" sz="2200" dirty="0" smtClean="0">
                <a:solidFill>
                  <a:srgbClr val="0070C0"/>
                </a:solidFill>
                <a:latin typeface="Times New Roman" pitchFamily="18" charset="0"/>
                <a:cs typeface="Times New Roman" pitchFamily="18" charset="0"/>
              </a:rPr>
              <a:t>. </a:t>
            </a:r>
          </a:p>
          <a:p>
            <a:pPr algn="just"/>
            <a:endParaRPr lang="en-US" sz="2000" dirty="0" smtClean="0">
              <a:solidFill>
                <a:srgbClr val="0070C0"/>
              </a:solidFill>
              <a:latin typeface="Times New Roman" pitchFamily="18" charset="0"/>
              <a:cs typeface="Times New Roman" pitchFamily="18" charset="0"/>
            </a:endParaRPr>
          </a:p>
          <a:p>
            <a:pPr algn="just">
              <a:lnSpc>
                <a:spcPct val="150000"/>
              </a:lnSpc>
            </a:pPr>
            <a:endParaRPr lang="en-US" sz="100" dirty="0" smtClean="0">
              <a:solidFill>
                <a:srgbClr val="0070C0"/>
              </a:solidFill>
              <a:latin typeface="Times New Roman" pitchFamily="18" charset="0"/>
              <a:cs typeface="Times New Roman" pitchFamily="18" charset="0"/>
            </a:endParaRPr>
          </a:p>
          <a:p>
            <a:pPr algn="just"/>
            <a:r>
              <a:rPr lang="en-US" sz="2200" dirty="0" smtClean="0">
                <a:solidFill>
                  <a:srgbClr val="92D050"/>
                </a:solidFill>
                <a:latin typeface="Times New Roman" pitchFamily="18" charset="0"/>
                <a:cs typeface="Times New Roman" pitchFamily="18" charset="0"/>
              </a:rPr>
              <a:t>However, although some investigation of optical communication continued in the </a:t>
            </a:r>
            <a:r>
              <a:rPr lang="en-US" sz="2200" dirty="0" smtClean="0">
                <a:solidFill>
                  <a:srgbClr val="C00000"/>
                </a:solidFill>
                <a:latin typeface="Times New Roman" pitchFamily="18" charset="0"/>
                <a:cs typeface="Times New Roman" pitchFamily="18" charset="0"/>
              </a:rPr>
              <a:t>early part of the twentieth century</a:t>
            </a:r>
            <a:r>
              <a:rPr lang="en-US" sz="2200" dirty="0" smtClean="0">
                <a:solidFill>
                  <a:srgbClr val="92D050"/>
                </a:solidFill>
                <a:latin typeface="Times New Roman" pitchFamily="18" charset="0"/>
                <a:cs typeface="Times New Roman" pitchFamily="18" charset="0"/>
              </a:rPr>
              <a:t>, its </a:t>
            </a:r>
            <a:r>
              <a:rPr lang="en-US" sz="2200" dirty="0" smtClean="0">
                <a:solidFill>
                  <a:srgbClr val="7030A0"/>
                </a:solidFill>
                <a:latin typeface="Times New Roman" pitchFamily="18" charset="0"/>
                <a:cs typeface="Times New Roman" pitchFamily="18" charset="0"/>
              </a:rPr>
              <a:t>use was limited to mobile, low-capacity communication links. </a:t>
            </a:r>
          </a:p>
          <a:p>
            <a:pPr algn="just"/>
            <a:endParaRPr lang="en-US" sz="1600" dirty="0" smtClean="0">
              <a:solidFill>
                <a:srgbClr val="7030A0"/>
              </a:solidFill>
              <a:latin typeface="Times New Roman" pitchFamily="18" charset="0"/>
              <a:cs typeface="Times New Roman" pitchFamily="18" charset="0"/>
            </a:endParaRPr>
          </a:p>
          <a:p>
            <a:pPr algn="just">
              <a:lnSpc>
                <a:spcPct val="150000"/>
              </a:lnSpc>
            </a:pPr>
            <a:r>
              <a:rPr lang="en-US" sz="100" dirty="0" smtClean="0">
                <a:solidFill>
                  <a:srgbClr val="92D050"/>
                </a:solidFill>
                <a:latin typeface="Times New Roman" pitchFamily="18" charset="0"/>
                <a:cs typeface="Times New Roman" pitchFamily="18" charset="0"/>
              </a:rPr>
              <a:t>`</a:t>
            </a:r>
          </a:p>
          <a:p>
            <a:pPr algn="just"/>
            <a:r>
              <a:rPr lang="en-US" sz="2200" dirty="0" smtClean="0">
                <a:latin typeface="Times New Roman" pitchFamily="18" charset="0"/>
                <a:cs typeface="Times New Roman" pitchFamily="18" charset="0"/>
              </a:rPr>
              <a:t>This was due to both the </a:t>
            </a:r>
            <a:r>
              <a:rPr lang="en-US" sz="2200" dirty="0" smtClean="0">
                <a:solidFill>
                  <a:srgbClr val="FF0000"/>
                </a:solidFill>
                <a:latin typeface="Times New Roman" pitchFamily="18" charset="0"/>
                <a:cs typeface="Times New Roman" pitchFamily="18" charset="0"/>
              </a:rPr>
              <a:t>lack of suitable light sources </a:t>
            </a:r>
            <a:r>
              <a:rPr lang="en-US" sz="2200" dirty="0" smtClean="0">
                <a:latin typeface="Times New Roman" pitchFamily="18" charset="0"/>
                <a:cs typeface="Times New Roman" pitchFamily="18" charset="0"/>
              </a:rPr>
              <a:t>and the </a:t>
            </a:r>
            <a:r>
              <a:rPr lang="en-US" sz="2200" dirty="0" smtClean="0">
                <a:solidFill>
                  <a:srgbClr val="00B0F0"/>
                </a:solidFill>
                <a:latin typeface="Times New Roman" pitchFamily="18" charset="0"/>
                <a:cs typeface="Times New Roman" pitchFamily="18" charset="0"/>
              </a:rPr>
              <a:t>problem that light transmission in the atmosphere is restricted to line of sight</a:t>
            </a:r>
            <a:r>
              <a:rPr lang="en-US" sz="2200" dirty="0" smtClean="0">
                <a:latin typeface="Times New Roman" pitchFamily="18" charset="0"/>
                <a:cs typeface="Times New Roman" pitchFamily="18" charset="0"/>
              </a:rPr>
              <a:t> and is </a:t>
            </a:r>
            <a:r>
              <a:rPr lang="en-US" sz="2200" dirty="0" smtClean="0">
                <a:solidFill>
                  <a:srgbClr val="00B050"/>
                </a:solidFill>
                <a:latin typeface="Times New Roman" pitchFamily="18" charset="0"/>
                <a:cs typeface="Times New Roman" pitchFamily="18" charset="0"/>
              </a:rPr>
              <a:t>severely affected by disturbances such as rain, snow, fog, dust and atmospheric turbulence</a:t>
            </a:r>
            <a:r>
              <a:rPr lang="en-US" sz="2000" dirty="0" smtClean="0">
                <a:solidFill>
                  <a:srgbClr val="00B050"/>
                </a:solidFill>
                <a:latin typeface="Times New Roman" pitchFamily="18" charset="0"/>
                <a:cs typeface="Times New Roman" pitchFamily="18" charset="0"/>
              </a:rPr>
              <a:t>.</a:t>
            </a:r>
            <a:endParaRPr lang="en-US" sz="20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Autofit/>
          </a:bodyPr>
          <a:lstStyle/>
          <a:p>
            <a:r>
              <a:rPr lang="en-US" sz="2200" b="1" i="1" dirty="0" smtClean="0">
                <a:solidFill>
                  <a:srgbClr val="00B050"/>
                </a:solidFill>
                <a:latin typeface="Times New Roman" pitchFamily="18" charset="0"/>
                <a:cs typeface="Times New Roman" pitchFamily="18" charset="0"/>
              </a:rPr>
              <a:t>Optical fiber Waveguides:-   </a:t>
            </a:r>
            <a:r>
              <a:rPr lang="en-US" sz="2200" b="1" i="1" u="sng" dirty="0" smtClean="0">
                <a:solidFill>
                  <a:srgbClr val="FF0000"/>
                </a:solidFill>
                <a:latin typeface="Times New Roman" pitchFamily="18" charset="0"/>
                <a:cs typeface="Times New Roman" pitchFamily="18" charset="0"/>
              </a:rPr>
              <a:t>Introduction-4</a:t>
            </a:r>
            <a:endParaRPr lang="en-US" sz="2200" dirty="0"/>
          </a:p>
        </p:txBody>
      </p:sp>
      <p:sp>
        <p:nvSpPr>
          <p:cNvPr id="3" name="Content Placeholder 2"/>
          <p:cNvSpPr>
            <a:spLocks noGrp="1"/>
          </p:cNvSpPr>
          <p:nvPr>
            <p:ph idx="1"/>
          </p:nvPr>
        </p:nvSpPr>
        <p:spPr>
          <a:xfrm>
            <a:off x="152400" y="609600"/>
            <a:ext cx="8839200" cy="6019800"/>
          </a:xfrm>
        </p:spPr>
        <p:txBody>
          <a:bodyPr>
            <a:normAutofit/>
          </a:bodyPr>
          <a:lstStyle/>
          <a:p>
            <a:pPr algn="just"/>
            <a:r>
              <a:rPr lang="en-US" sz="2400" dirty="0" smtClean="0">
                <a:solidFill>
                  <a:srgbClr val="00B0F0"/>
                </a:solidFill>
                <a:latin typeface="Times New Roman" pitchFamily="18" charset="0"/>
                <a:cs typeface="Times New Roman" pitchFamily="18" charset="0"/>
              </a:rPr>
              <a:t>The invention of the clad waveguide structure led to the first serious proposals by </a:t>
            </a:r>
            <a:r>
              <a:rPr lang="en-US" sz="2400" b="1" dirty="0" smtClean="0">
                <a:solidFill>
                  <a:srgbClr val="FF0000"/>
                </a:solidFill>
                <a:latin typeface="Times New Roman" pitchFamily="18" charset="0"/>
                <a:cs typeface="Times New Roman" pitchFamily="18" charset="0"/>
              </a:rPr>
              <a:t>Kao and </a:t>
            </a:r>
            <a:r>
              <a:rPr lang="en-US" sz="2400" b="1" dirty="0" err="1" smtClean="0">
                <a:solidFill>
                  <a:srgbClr val="FF0000"/>
                </a:solidFill>
                <a:latin typeface="Times New Roman" pitchFamily="18" charset="0"/>
                <a:cs typeface="Times New Roman" pitchFamily="18" charset="0"/>
              </a:rPr>
              <a:t>Hockham</a:t>
            </a:r>
            <a:r>
              <a:rPr lang="en-US" sz="2400" b="1" dirty="0" smtClean="0">
                <a:solidFill>
                  <a:srgbClr val="FF0000"/>
                </a:solidFill>
                <a:latin typeface="Times New Roman" pitchFamily="18" charset="0"/>
                <a:cs typeface="Times New Roman" pitchFamily="18" charset="0"/>
              </a:rPr>
              <a:t> </a:t>
            </a:r>
            <a:r>
              <a:rPr lang="en-US" sz="2400" dirty="0" smtClean="0">
                <a:solidFill>
                  <a:srgbClr val="00B0F0"/>
                </a:solidFill>
                <a:latin typeface="Times New Roman" pitchFamily="18" charset="0"/>
                <a:cs typeface="Times New Roman" pitchFamily="18" charset="0"/>
              </a:rPr>
              <a:t>and </a:t>
            </a:r>
            <a:r>
              <a:rPr lang="en-US" sz="2400" dirty="0" err="1" smtClean="0">
                <a:solidFill>
                  <a:srgbClr val="00B0F0"/>
                </a:solidFill>
                <a:latin typeface="Times New Roman" pitchFamily="18" charset="0"/>
                <a:cs typeface="Times New Roman" pitchFamily="18" charset="0"/>
              </a:rPr>
              <a:t>Werts</a:t>
            </a:r>
            <a:r>
              <a:rPr lang="en-US" sz="2400" dirty="0" smtClean="0">
                <a:solidFill>
                  <a:srgbClr val="00B0F0"/>
                </a:solidFill>
                <a:latin typeface="Times New Roman" pitchFamily="18" charset="0"/>
                <a:cs typeface="Times New Roman" pitchFamily="18" charset="0"/>
              </a:rPr>
              <a:t>, in 1966, to utilize optical fibers as a communications medium, even though they had losses in excess of 1000 dB km</a:t>
            </a:r>
            <a:r>
              <a:rPr lang="en-US" sz="2800" dirty="0" smtClean="0">
                <a:solidFill>
                  <a:srgbClr val="00B0F0"/>
                </a:solidFill>
                <a:latin typeface="Times New Roman" pitchFamily="18" charset="0"/>
                <a:cs typeface="Times New Roman" pitchFamily="18" charset="0"/>
              </a:rPr>
              <a:t>−1</a:t>
            </a:r>
            <a:r>
              <a:rPr lang="en-US" sz="2400" dirty="0" smtClean="0">
                <a:solidFill>
                  <a:srgbClr val="00B0F0"/>
                </a:solidFill>
                <a:latin typeface="Times New Roman" pitchFamily="18" charset="0"/>
                <a:cs typeface="Times New Roman" pitchFamily="18" charset="0"/>
              </a:rPr>
              <a:t>. </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These proposals stimulated tremendous efforts to </a:t>
            </a:r>
            <a:r>
              <a:rPr lang="en-US" sz="2400" b="1" dirty="0" smtClean="0">
                <a:solidFill>
                  <a:srgbClr val="FF0000"/>
                </a:solidFill>
                <a:latin typeface="Times New Roman" pitchFamily="18" charset="0"/>
                <a:cs typeface="Times New Roman" pitchFamily="18" charset="0"/>
              </a:rPr>
              <a:t>reduce the attenuation</a:t>
            </a:r>
            <a:r>
              <a:rPr lang="en-US" sz="2400" dirty="0" smtClean="0">
                <a:solidFill>
                  <a:srgbClr val="FF0000"/>
                </a:solidFill>
                <a:latin typeface="Times New Roman" pitchFamily="18" charset="0"/>
                <a:cs typeface="Times New Roman" pitchFamily="18" charset="0"/>
              </a:rPr>
              <a:t> by </a:t>
            </a:r>
            <a:r>
              <a:rPr lang="en-US" sz="2400" b="1" dirty="0" smtClean="0">
                <a:solidFill>
                  <a:srgbClr val="FF0000"/>
                </a:solidFill>
                <a:latin typeface="Times New Roman" pitchFamily="18" charset="0"/>
                <a:cs typeface="Times New Roman" pitchFamily="18" charset="0"/>
              </a:rPr>
              <a:t>purification of the materials</a:t>
            </a:r>
            <a:r>
              <a:rPr lang="en-US" sz="2400" dirty="0" smtClean="0">
                <a:solidFill>
                  <a:srgbClr val="FF0000"/>
                </a:solidFill>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This has resulted in improved conventional glass refining techniques giving fibers with losses of around 4.2 dB km−1. </a:t>
            </a:r>
          </a:p>
          <a:p>
            <a:pPr algn="just"/>
            <a:endParaRPr lang="en-US" sz="2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Also, progress in glass refining processes such as depositing vapor-phase reagents to form silica allowed fibers with losses below 1 dB km−1 to be fabricated.</a:t>
            </a:r>
            <a:endParaRPr lang="en-US" sz="2400"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839200" cy="6019800"/>
          </a:xfrm>
        </p:spPr>
        <p:txBody>
          <a:bodyPr>
            <a:noAutofit/>
          </a:bodyPr>
          <a:lstStyle/>
          <a:p>
            <a:pPr algn="just"/>
            <a:r>
              <a:rPr lang="en-US" sz="2400" dirty="0" smtClean="0">
                <a:solidFill>
                  <a:srgbClr val="0070C0"/>
                </a:solidFill>
                <a:latin typeface="Times New Roman" pitchFamily="18" charset="0"/>
                <a:cs typeface="Times New Roman" pitchFamily="18" charset="0"/>
              </a:rPr>
              <a:t>Most of this work was focused on the 0.8 to 0.9 </a:t>
            </a:r>
            <a:r>
              <a:rPr lang="en-US" sz="2400" dirty="0" err="1" smtClean="0">
                <a:solidFill>
                  <a:srgbClr val="0070C0"/>
                </a:solidFill>
                <a:latin typeface="Times New Roman" pitchFamily="18" charset="0"/>
                <a:cs typeface="Times New Roman" pitchFamily="18" charset="0"/>
              </a:rPr>
              <a:t>μm</a:t>
            </a:r>
            <a:r>
              <a:rPr lang="en-US" sz="2400" dirty="0" smtClean="0">
                <a:solidFill>
                  <a:srgbClr val="0070C0"/>
                </a:solidFill>
                <a:latin typeface="Times New Roman" pitchFamily="18" charset="0"/>
                <a:cs typeface="Times New Roman" pitchFamily="18" charset="0"/>
              </a:rPr>
              <a:t> wavelength band because the </a:t>
            </a:r>
            <a:r>
              <a:rPr lang="en-US" sz="2400" dirty="0" smtClean="0">
                <a:solidFill>
                  <a:srgbClr val="FF0000"/>
                </a:solidFill>
                <a:latin typeface="Times New Roman" pitchFamily="18" charset="0"/>
                <a:cs typeface="Times New Roman" pitchFamily="18" charset="0"/>
              </a:rPr>
              <a:t>first generation of optical sources </a:t>
            </a:r>
            <a:r>
              <a:rPr lang="en-US" sz="2400" dirty="0" smtClean="0">
                <a:solidFill>
                  <a:srgbClr val="0070C0"/>
                </a:solidFill>
                <a:latin typeface="Times New Roman" pitchFamily="18" charset="0"/>
                <a:cs typeface="Times New Roman" pitchFamily="18" charset="0"/>
              </a:rPr>
              <a:t>fabricated from </a:t>
            </a:r>
            <a:r>
              <a:rPr lang="en-US" sz="2400" b="1" dirty="0" smtClean="0">
                <a:solidFill>
                  <a:srgbClr val="00B050"/>
                </a:solidFill>
                <a:latin typeface="Times New Roman" pitchFamily="18" charset="0"/>
                <a:cs typeface="Times New Roman" pitchFamily="18" charset="0"/>
              </a:rPr>
              <a:t>gallium aluminum arsenide alloys </a:t>
            </a:r>
            <a:r>
              <a:rPr lang="en-US" sz="2400" dirty="0" smtClean="0">
                <a:solidFill>
                  <a:srgbClr val="0070C0"/>
                </a:solidFill>
                <a:latin typeface="Times New Roman" pitchFamily="18" charset="0"/>
                <a:cs typeface="Times New Roman" pitchFamily="18" charset="0"/>
              </a:rPr>
              <a:t>operated in this region. </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However, as silica fibers were studied in further detail it became apparent that transmission at longer wavelengths (1.1 to 1.6 </a:t>
            </a:r>
            <a:r>
              <a:rPr lang="en-US" sz="2400" dirty="0" err="1" smtClean="0">
                <a:solidFill>
                  <a:srgbClr val="FF0000"/>
                </a:solidFill>
                <a:latin typeface="Times New Roman" pitchFamily="18" charset="0"/>
                <a:cs typeface="Times New Roman" pitchFamily="18" charset="0"/>
              </a:rPr>
              <a:t>μm</a:t>
            </a:r>
            <a:r>
              <a:rPr lang="en-US" sz="2400" dirty="0" smtClean="0">
                <a:solidFill>
                  <a:srgbClr val="FF0000"/>
                </a:solidFill>
                <a:latin typeface="Times New Roman" pitchFamily="18" charset="0"/>
                <a:cs typeface="Times New Roman" pitchFamily="18" charset="0"/>
              </a:rPr>
              <a:t>) would result in </a:t>
            </a:r>
            <a:r>
              <a:rPr lang="en-US" sz="2400" b="1" dirty="0" smtClean="0">
                <a:solidFill>
                  <a:srgbClr val="FF0000"/>
                </a:solidFill>
                <a:latin typeface="Times New Roman" pitchFamily="18" charset="0"/>
                <a:cs typeface="Times New Roman" pitchFamily="18" charset="0"/>
              </a:rPr>
              <a:t>lower losses and reduced signal dispersion.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This produced a shift in optical fiber source and detector technology in order to provide operation at these longer wavelengths. </a:t>
            </a:r>
          </a:p>
          <a:p>
            <a:pPr algn="just"/>
            <a:endParaRPr lang="en-US" sz="24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Hence at longer wavelengths, especially around 1.55 </a:t>
            </a:r>
            <a:r>
              <a:rPr lang="en-US" sz="2400" dirty="0" err="1" smtClean="0">
                <a:solidFill>
                  <a:srgbClr val="00B050"/>
                </a:solidFill>
                <a:latin typeface="Times New Roman" pitchFamily="18" charset="0"/>
                <a:cs typeface="Times New Roman" pitchFamily="18" charset="0"/>
              </a:rPr>
              <a:t>μm</a:t>
            </a:r>
            <a:r>
              <a:rPr lang="en-US" sz="2400" dirty="0" smtClean="0">
                <a:solidFill>
                  <a:srgbClr val="00B050"/>
                </a:solidFill>
                <a:latin typeface="Times New Roman" pitchFamily="18" charset="0"/>
                <a:cs typeface="Times New Roman" pitchFamily="18" charset="0"/>
              </a:rPr>
              <a:t>, typical high-performance fibers have losses of 0.2 dB km−1.</a:t>
            </a:r>
            <a:endParaRPr lang="en-US" sz="2400" dirty="0">
              <a:solidFill>
                <a:srgbClr val="00B050"/>
              </a:solidFill>
              <a:latin typeface="Times New Roman" pitchFamily="18" charset="0"/>
              <a:cs typeface="Times New Roman" pitchFamily="18" charset="0"/>
            </a:endParaRPr>
          </a:p>
        </p:txBody>
      </p:sp>
      <p:sp>
        <p:nvSpPr>
          <p:cNvPr id="5" name="Rectangle 4"/>
          <p:cNvSpPr/>
          <p:nvPr/>
        </p:nvSpPr>
        <p:spPr>
          <a:xfrm>
            <a:off x="1447800" y="152400"/>
            <a:ext cx="5791200" cy="369332"/>
          </a:xfrm>
          <a:prstGeom prst="rect">
            <a:avLst/>
          </a:prstGeom>
        </p:spPr>
        <p:txBody>
          <a:bodyPr wrap="square">
            <a:spAutoFit/>
          </a:bodyPr>
          <a:lstStyle/>
          <a:p>
            <a:r>
              <a:rPr lang="en-US" b="1" i="1" dirty="0" smtClean="0">
                <a:solidFill>
                  <a:srgbClr val="00B050"/>
                </a:solidFill>
                <a:latin typeface="Times New Roman" pitchFamily="18" charset="0"/>
                <a:cs typeface="Times New Roman" pitchFamily="18" charset="0"/>
              </a:rPr>
              <a:t>Optical fiber Waveguides:-   </a:t>
            </a:r>
            <a:r>
              <a:rPr lang="en-US" b="1" i="1" u="sng" dirty="0" smtClean="0">
                <a:solidFill>
                  <a:srgbClr val="FF0000"/>
                </a:solidFill>
                <a:latin typeface="Times New Roman" pitchFamily="18" charset="0"/>
                <a:cs typeface="Times New Roman" pitchFamily="18" charset="0"/>
              </a:rPr>
              <a:t>Introduction-5</a:t>
            </a:r>
            <a:endParaRPr lang="en-US" dirty="0"/>
          </a:p>
        </p:txBody>
      </p:sp>
      <p:sp>
        <p:nvSpPr>
          <p:cNvPr id="4" name="Slide Number Placeholder 3"/>
          <p:cNvSpPr>
            <a:spLocks noGrp="1"/>
          </p:cNvSpPr>
          <p:nvPr>
            <p:ph type="sldNum" sz="quarter" idx="12"/>
          </p:nvPr>
        </p:nvSpPr>
        <p:spPr/>
        <p:txBody>
          <a:bodyPr/>
          <a:lstStyle/>
          <a:p>
            <a:fld id="{40559E51-68F2-47B4-AE25-981F6705BCEA}" type="slidenum">
              <a:rPr lang="en-US" smtClean="0"/>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839200" cy="6019800"/>
          </a:xfrm>
        </p:spPr>
        <p:txBody>
          <a:bodyPr>
            <a:normAutofit/>
          </a:bodyPr>
          <a:lstStyle/>
          <a:p>
            <a:pPr algn="just"/>
            <a:r>
              <a:rPr lang="en-US" sz="2400" dirty="0" smtClean="0">
                <a:solidFill>
                  <a:srgbClr val="00B050"/>
                </a:solidFill>
                <a:latin typeface="Times New Roman" pitchFamily="18" charset="0"/>
                <a:cs typeface="Times New Roman" pitchFamily="18" charset="0"/>
              </a:rPr>
              <a:t>As such losses are very close to the theoretical </a:t>
            </a:r>
            <a:r>
              <a:rPr lang="en-US" sz="2400" dirty="0" smtClean="0">
                <a:solidFill>
                  <a:srgbClr val="0070C0"/>
                </a:solidFill>
                <a:latin typeface="Times New Roman" pitchFamily="18" charset="0"/>
                <a:cs typeface="Times New Roman" pitchFamily="18" charset="0"/>
              </a:rPr>
              <a:t>lower limit </a:t>
            </a:r>
            <a:r>
              <a:rPr lang="en-US" sz="2400" dirty="0" smtClean="0">
                <a:solidFill>
                  <a:srgbClr val="00B050"/>
                </a:solidFill>
                <a:latin typeface="Times New Roman" pitchFamily="18" charset="0"/>
                <a:cs typeface="Times New Roman" pitchFamily="18" charset="0"/>
              </a:rPr>
              <a:t>for </a:t>
            </a:r>
            <a:r>
              <a:rPr lang="en-US" sz="2400" dirty="0" smtClean="0">
                <a:solidFill>
                  <a:srgbClr val="0070C0"/>
                </a:solidFill>
                <a:latin typeface="Times New Roman" pitchFamily="18" charset="0"/>
                <a:cs typeface="Times New Roman" pitchFamily="18" charset="0"/>
              </a:rPr>
              <a:t>silicate glass fiber</a:t>
            </a:r>
            <a:r>
              <a:rPr lang="en-US" sz="2400" dirty="0" smtClean="0">
                <a:solidFill>
                  <a:srgbClr val="00B050"/>
                </a:solidFill>
                <a:latin typeface="Times New Roman" pitchFamily="18" charset="0"/>
                <a:cs typeface="Times New Roman" pitchFamily="18" charset="0"/>
              </a:rPr>
              <a:t>, there is interest in glass-forming systems which can provide low-loss transmission in the </a:t>
            </a:r>
            <a:r>
              <a:rPr lang="en-US" sz="2400" dirty="0" smtClean="0">
                <a:solidFill>
                  <a:srgbClr val="0070C0"/>
                </a:solidFill>
                <a:latin typeface="Times New Roman" pitchFamily="18" charset="0"/>
                <a:cs typeface="Times New Roman" pitchFamily="18" charset="0"/>
              </a:rPr>
              <a:t>mid-infrared </a:t>
            </a:r>
            <a:r>
              <a:rPr lang="en-US" sz="2400" dirty="0" smtClean="0">
                <a:solidFill>
                  <a:srgbClr val="00B050"/>
                </a:solidFill>
                <a:latin typeface="Times New Roman" pitchFamily="18" charset="0"/>
                <a:cs typeface="Times New Roman" pitchFamily="18" charset="0"/>
              </a:rPr>
              <a:t>(2 to 5 </a:t>
            </a:r>
            <a:r>
              <a:rPr lang="en-US" sz="2400" dirty="0" err="1" smtClean="0">
                <a:solidFill>
                  <a:srgbClr val="00B050"/>
                </a:solidFill>
                <a:latin typeface="Times New Roman" pitchFamily="18" charset="0"/>
                <a:cs typeface="Times New Roman" pitchFamily="18" charset="0"/>
              </a:rPr>
              <a:t>μm</a:t>
            </a:r>
            <a:r>
              <a:rPr lang="en-US" sz="2400" dirty="0" smtClean="0">
                <a:solidFill>
                  <a:srgbClr val="00B050"/>
                </a:solidFill>
                <a:latin typeface="Times New Roman" pitchFamily="18" charset="0"/>
                <a:cs typeface="Times New Roman" pitchFamily="18" charset="0"/>
              </a:rPr>
              <a:t>) optical wavelength regions. </a:t>
            </a:r>
          </a:p>
          <a:p>
            <a:pPr algn="just"/>
            <a:endParaRPr lang="en-US" sz="2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Although a system based on </a:t>
            </a:r>
            <a:r>
              <a:rPr lang="en-US" sz="2400" dirty="0" smtClean="0">
                <a:solidFill>
                  <a:srgbClr val="FF0000"/>
                </a:solidFill>
                <a:latin typeface="Times New Roman" pitchFamily="18" charset="0"/>
                <a:cs typeface="Times New Roman" pitchFamily="18" charset="0"/>
              </a:rPr>
              <a:t>fluoride glass </a:t>
            </a:r>
            <a:r>
              <a:rPr lang="en-US" sz="2400" dirty="0" smtClean="0">
                <a:solidFill>
                  <a:srgbClr val="0070C0"/>
                </a:solidFill>
                <a:latin typeface="Times New Roman" pitchFamily="18" charset="0"/>
                <a:cs typeface="Times New Roman" pitchFamily="18" charset="0"/>
              </a:rPr>
              <a:t>offers the potential for ultra-low-loss transmission of </a:t>
            </a:r>
            <a:r>
              <a:rPr lang="en-US" sz="2400" dirty="0" smtClean="0">
                <a:solidFill>
                  <a:srgbClr val="FF0000"/>
                </a:solidFill>
                <a:latin typeface="Times New Roman" pitchFamily="18" charset="0"/>
                <a:cs typeface="Times New Roman" pitchFamily="18" charset="0"/>
              </a:rPr>
              <a:t>0.01 dB km−1 </a:t>
            </a:r>
            <a:r>
              <a:rPr lang="en-US" sz="2400" dirty="0" smtClean="0">
                <a:solidFill>
                  <a:srgbClr val="0070C0"/>
                </a:solidFill>
                <a:latin typeface="Times New Roman" pitchFamily="18" charset="0"/>
                <a:cs typeface="Times New Roman" pitchFamily="18" charset="0"/>
              </a:rPr>
              <a:t>at a wavelength of 2.55 </a:t>
            </a:r>
            <a:r>
              <a:rPr lang="en-US" sz="2400" dirty="0" err="1" smtClean="0">
                <a:solidFill>
                  <a:srgbClr val="0070C0"/>
                </a:solidFill>
                <a:latin typeface="Times New Roman" pitchFamily="18" charset="0"/>
                <a:cs typeface="Times New Roman" pitchFamily="18" charset="0"/>
              </a:rPr>
              <a:t>μm</a:t>
            </a:r>
            <a:r>
              <a:rPr lang="en-US" sz="2400" dirty="0" smtClean="0">
                <a:solidFill>
                  <a:srgbClr val="0070C0"/>
                </a:solidFill>
                <a:latin typeface="Times New Roman" pitchFamily="18" charset="0"/>
                <a:cs typeface="Times New Roman" pitchFamily="18" charset="0"/>
              </a:rPr>
              <a:t>, such fibers still exhibit losses of at least 0.65 dB km−1 and they also </a:t>
            </a:r>
            <a:r>
              <a:rPr lang="en-US" sz="2400" dirty="0" smtClean="0">
                <a:solidFill>
                  <a:srgbClr val="FF0000"/>
                </a:solidFill>
                <a:latin typeface="Times New Roman" pitchFamily="18" charset="0"/>
                <a:cs typeface="Times New Roman" pitchFamily="18" charset="0"/>
              </a:rPr>
              <a:t>cannot </a:t>
            </a:r>
            <a:r>
              <a:rPr lang="en-US" sz="2400" dirty="0" smtClean="0">
                <a:solidFill>
                  <a:srgbClr val="0070C0"/>
                </a:solidFill>
                <a:latin typeface="Times New Roman" pitchFamily="18" charset="0"/>
                <a:cs typeface="Times New Roman" pitchFamily="18" charset="0"/>
              </a:rPr>
              <a:t>yet be produced with the robust </a:t>
            </a:r>
            <a:r>
              <a:rPr lang="en-US" sz="2400" dirty="0" smtClean="0">
                <a:solidFill>
                  <a:srgbClr val="FF0000"/>
                </a:solidFill>
                <a:latin typeface="Times New Roman" pitchFamily="18" charset="0"/>
                <a:cs typeface="Times New Roman" pitchFamily="18" charset="0"/>
              </a:rPr>
              <a:t>mechanical properties of silica fibers.</a:t>
            </a:r>
            <a:endParaRPr lang="en-US" sz="2400" dirty="0">
              <a:solidFill>
                <a:srgbClr val="FF0000"/>
              </a:solidFill>
              <a:latin typeface="Times New Roman" pitchFamily="18" charset="0"/>
              <a:cs typeface="Times New Roman" pitchFamily="18" charset="0"/>
            </a:endParaRPr>
          </a:p>
        </p:txBody>
      </p:sp>
      <p:sp>
        <p:nvSpPr>
          <p:cNvPr id="5" name="Rectangle 4"/>
          <p:cNvSpPr/>
          <p:nvPr/>
        </p:nvSpPr>
        <p:spPr>
          <a:xfrm>
            <a:off x="1752600" y="152400"/>
            <a:ext cx="5181600" cy="369332"/>
          </a:xfrm>
          <a:prstGeom prst="rect">
            <a:avLst/>
          </a:prstGeom>
        </p:spPr>
        <p:txBody>
          <a:bodyPr wrap="square">
            <a:spAutoFit/>
          </a:bodyPr>
          <a:lstStyle/>
          <a:p>
            <a:r>
              <a:rPr lang="en-US" b="1" i="1" dirty="0" smtClean="0">
                <a:solidFill>
                  <a:srgbClr val="00B050"/>
                </a:solidFill>
                <a:latin typeface="Times New Roman" pitchFamily="18" charset="0"/>
                <a:cs typeface="Times New Roman" pitchFamily="18" charset="0"/>
              </a:rPr>
              <a:t>Optical fiber Waveguides:-   </a:t>
            </a:r>
            <a:r>
              <a:rPr lang="en-US" b="1" i="1" u="sng" dirty="0" smtClean="0">
                <a:solidFill>
                  <a:srgbClr val="FF0000"/>
                </a:solidFill>
                <a:latin typeface="Times New Roman" pitchFamily="18" charset="0"/>
                <a:cs typeface="Times New Roman" pitchFamily="18" charset="0"/>
              </a:rPr>
              <a:t>Introduction-6</a:t>
            </a:r>
            <a:endParaRPr lang="en-US" dirty="0"/>
          </a:p>
        </p:txBody>
      </p:sp>
      <p:sp>
        <p:nvSpPr>
          <p:cNvPr id="4" name="Slide Number Placeholder 3"/>
          <p:cNvSpPr>
            <a:spLocks noGrp="1"/>
          </p:cNvSpPr>
          <p:nvPr>
            <p:ph type="sldNum" sz="quarter" idx="12"/>
          </p:nvPr>
        </p:nvSpPr>
        <p:spPr/>
        <p:txBody>
          <a:bodyPr/>
          <a:lstStyle/>
          <a:p>
            <a:fld id="{40559E51-68F2-47B4-AE25-981F6705BCEA}" type="slidenum">
              <a:rPr lang="en-US" smtClean="0"/>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839200" cy="6019800"/>
          </a:xfrm>
        </p:spPr>
        <p:txBody>
          <a:bodyPr>
            <a:normAutofit/>
          </a:bodyPr>
          <a:lstStyle/>
          <a:p>
            <a:pPr algn="just"/>
            <a:r>
              <a:rPr lang="en-US" sz="2400" dirty="0" smtClean="0">
                <a:solidFill>
                  <a:srgbClr val="0070C0"/>
                </a:solidFill>
                <a:latin typeface="Times New Roman" pitchFamily="18" charset="0"/>
                <a:cs typeface="Times New Roman" pitchFamily="18" charset="0"/>
              </a:rPr>
              <a:t>In order to appreciate the transmission mechanism of optical fibers with dimensions approximating to those of a human hair, it is necessary to consider the optical </a:t>
            </a:r>
            <a:r>
              <a:rPr lang="en-US" sz="2400" dirty="0" err="1" smtClean="0">
                <a:solidFill>
                  <a:srgbClr val="0070C0"/>
                </a:solidFill>
                <a:latin typeface="Times New Roman" pitchFamily="18" charset="0"/>
                <a:cs typeface="Times New Roman" pitchFamily="18" charset="0"/>
              </a:rPr>
              <a:t>waveguiding</a:t>
            </a:r>
            <a:r>
              <a:rPr lang="en-US" sz="2400" dirty="0" smtClean="0">
                <a:solidFill>
                  <a:srgbClr val="0070C0"/>
                </a:solidFill>
                <a:latin typeface="Times New Roman" pitchFamily="18" charset="0"/>
                <a:cs typeface="Times New Roman" pitchFamily="18" charset="0"/>
              </a:rPr>
              <a:t> of a cylindrical glass fiber.</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Such a fiber acts as an open optical waveguide, which may be </a:t>
            </a:r>
            <a:r>
              <a:rPr lang="en-US" sz="2400" dirty="0" smtClean="0">
                <a:solidFill>
                  <a:srgbClr val="FF0000"/>
                </a:solidFill>
                <a:latin typeface="Times New Roman" pitchFamily="18" charset="0"/>
                <a:cs typeface="Times New Roman" pitchFamily="18" charset="0"/>
              </a:rPr>
              <a:t>analyzed</a:t>
            </a:r>
            <a:r>
              <a:rPr lang="en-US" sz="2400" dirty="0" smtClean="0">
                <a:latin typeface="Times New Roman" pitchFamily="18" charset="0"/>
                <a:cs typeface="Times New Roman" pitchFamily="18" charset="0"/>
              </a:rPr>
              <a:t> utilizing simple </a:t>
            </a:r>
            <a:r>
              <a:rPr lang="en-US" sz="2400" dirty="0" smtClean="0">
                <a:solidFill>
                  <a:srgbClr val="FF0000"/>
                </a:solidFill>
                <a:latin typeface="Times New Roman" pitchFamily="18" charset="0"/>
                <a:cs typeface="Times New Roman" pitchFamily="18" charset="0"/>
              </a:rPr>
              <a:t>ray theory</a:t>
            </a:r>
            <a:r>
              <a:rPr lang="en-US" sz="2400" dirty="0" smtClean="0">
                <a:latin typeface="Times New Roman" pitchFamily="18" charset="0"/>
                <a:cs typeface="Times New Roman" pitchFamily="18" charset="0"/>
              </a:rPr>
              <a:t>.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However, the concepts of geometric optics are not sufficient when considering all types of optical fiber, and </a:t>
            </a:r>
            <a:r>
              <a:rPr lang="en-US" sz="2400" dirty="0" smtClean="0">
                <a:solidFill>
                  <a:srgbClr val="FF0000"/>
                </a:solidFill>
                <a:latin typeface="Times New Roman" pitchFamily="18" charset="0"/>
                <a:cs typeface="Times New Roman" pitchFamily="18" charset="0"/>
              </a:rPr>
              <a:t>electromagnetic mode theory must be used to give a complete picture. </a:t>
            </a:r>
          </a:p>
          <a:p>
            <a:pPr algn="just"/>
            <a:endParaRPr lang="en-US" sz="2400" dirty="0" smtClean="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sp>
        <p:nvSpPr>
          <p:cNvPr id="5" name="Rectangle 4"/>
          <p:cNvSpPr/>
          <p:nvPr/>
        </p:nvSpPr>
        <p:spPr>
          <a:xfrm>
            <a:off x="1981200" y="152400"/>
            <a:ext cx="4953000" cy="369332"/>
          </a:xfrm>
          <a:prstGeom prst="rect">
            <a:avLst/>
          </a:prstGeom>
        </p:spPr>
        <p:txBody>
          <a:bodyPr wrap="square">
            <a:spAutoFit/>
          </a:bodyPr>
          <a:lstStyle/>
          <a:p>
            <a:r>
              <a:rPr lang="en-US" b="1" i="1" dirty="0" smtClean="0">
                <a:solidFill>
                  <a:srgbClr val="00B050"/>
                </a:solidFill>
                <a:latin typeface="Times New Roman" pitchFamily="18" charset="0"/>
                <a:cs typeface="Times New Roman" pitchFamily="18" charset="0"/>
              </a:rPr>
              <a:t>Optical fiber Waveguides:-   </a:t>
            </a:r>
            <a:r>
              <a:rPr lang="en-US" b="1" i="1" u="sng" dirty="0" smtClean="0">
                <a:solidFill>
                  <a:srgbClr val="FF0000"/>
                </a:solidFill>
                <a:latin typeface="Times New Roman" pitchFamily="18" charset="0"/>
                <a:cs typeface="Times New Roman" pitchFamily="18" charset="0"/>
              </a:rPr>
              <a:t>Introduction-7</a:t>
            </a:r>
            <a:endParaRPr lang="en-US" dirty="0"/>
          </a:p>
        </p:txBody>
      </p:sp>
      <p:sp>
        <p:nvSpPr>
          <p:cNvPr id="4" name="Slide Number Placeholder 3"/>
          <p:cNvSpPr>
            <a:spLocks noGrp="1"/>
          </p:cNvSpPr>
          <p:nvPr>
            <p:ph type="sldNum" sz="quarter" idx="12"/>
          </p:nvPr>
        </p:nvSpPr>
        <p:spPr/>
        <p:txBody>
          <a:bodyPr/>
          <a:lstStyle/>
          <a:p>
            <a:fld id="{40559E51-68F2-47B4-AE25-981F6705BCEA}" type="slidenum">
              <a:rPr lang="en-US" smtClean="0"/>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9144000" cy="6477000"/>
          </a:xfrm>
        </p:spPr>
        <p:txBody>
          <a:bodyPr>
            <a:normAutofit fontScale="55000" lnSpcReduction="20000"/>
          </a:bodyPr>
          <a:lstStyle/>
          <a:p>
            <a:pPr algn="just"/>
            <a:r>
              <a:rPr lang="en-US" sz="4400" dirty="0" smtClean="0">
                <a:solidFill>
                  <a:srgbClr val="0070C0"/>
                </a:solidFill>
                <a:latin typeface="Times New Roman" pitchFamily="18" charset="0"/>
                <a:cs typeface="Times New Roman" pitchFamily="18" charset="0"/>
              </a:rPr>
              <a:t>All consideration in the above sections is concerned with what can be referred to as conventional optical fiber in the context that it comprises both </a:t>
            </a:r>
            <a:r>
              <a:rPr lang="en-US" sz="4400" b="1" dirty="0" smtClean="0">
                <a:solidFill>
                  <a:srgbClr val="0070C0"/>
                </a:solidFill>
                <a:latin typeface="Times New Roman" pitchFamily="18" charset="0"/>
                <a:cs typeface="Times New Roman" pitchFamily="18" charset="0"/>
              </a:rPr>
              <a:t>solid-core and cladding regions </a:t>
            </a:r>
            <a:r>
              <a:rPr lang="en-US" sz="4400" dirty="0" smtClean="0">
                <a:solidFill>
                  <a:srgbClr val="0070C0"/>
                </a:solidFill>
                <a:latin typeface="Times New Roman" pitchFamily="18" charset="0"/>
                <a:cs typeface="Times New Roman" pitchFamily="18" charset="0"/>
              </a:rPr>
              <a:t>as depicted in </a:t>
            </a:r>
            <a:r>
              <a:rPr lang="en-US" sz="3300" dirty="0" smtClean="0">
                <a:solidFill>
                  <a:srgbClr val="0070C0"/>
                </a:solidFill>
                <a:latin typeface="Times New Roman" pitchFamily="18" charset="0"/>
                <a:cs typeface="Times New Roman" pitchFamily="18" charset="0"/>
              </a:rPr>
              <a:t>Figure 2.1.</a:t>
            </a:r>
            <a:endParaRPr lang="en-US" sz="4400" dirty="0" smtClean="0">
              <a:solidFill>
                <a:srgbClr val="0070C0"/>
              </a:solidFill>
              <a:latin typeface="Times New Roman" pitchFamily="18" charset="0"/>
              <a:cs typeface="Times New Roman" pitchFamily="18" charset="0"/>
            </a:endParaRPr>
          </a:p>
          <a:p>
            <a:pPr algn="just"/>
            <a:endParaRPr lang="en-US" sz="1100" dirty="0" smtClean="0">
              <a:latin typeface="Times New Roman" pitchFamily="18" charset="0"/>
              <a:cs typeface="Times New Roman" pitchFamily="18" charset="0"/>
            </a:endParaRPr>
          </a:p>
          <a:p>
            <a:pPr algn="just"/>
            <a:endParaRPr lang="en-US" sz="3500" dirty="0" smtClean="0">
              <a:latin typeface="Times New Roman" pitchFamily="18" charset="0"/>
              <a:cs typeface="Times New Roman" pitchFamily="18" charset="0"/>
            </a:endParaRPr>
          </a:p>
          <a:p>
            <a:pPr algn="just"/>
            <a:r>
              <a:rPr lang="en-US" sz="4400" dirty="0" smtClean="0">
                <a:latin typeface="Times New Roman" pitchFamily="18" charset="0"/>
                <a:cs typeface="Times New Roman" pitchFamily="18" charset="0"/>
              </a:rPr>
              <a:t>In the mid-1990s, however, a </a:t>
            </a:r>
            <a:r>
              <a:rPr lang="en-US" sz="4400" dirty="0" smtClean="0">
                <a:solidFill>
                  <a:srgbClr val="FF0000"/>
                </a:solidFill>
                <a:latin typeface="Times New Roman" pitchFamily="18" charset="0"/>
                <a:cs typeface="Times New Roman" pitchFamily="18" charset="0"/>
              </a:rPr>
              <a:t>new</a:t>
            </a:r>
            <a:r>
              <a:rPr lang="en-US" sz="4400" dirty="0" smtClean="0">
                <a:latin typeface="Times New Roman" pitchFamily="18" charset="0"/>
                <a:cs typeface="Times New Roman" pitchFamily="18" charset="0"/>
              </a:rPr>
              <a:t> class of </a:t>
            </a:r>
            <a:r>
              <a:rPr lang="en-US" sz="4400" dirty="0" smtClean="0">
                <a:solidFill>
                  <a:srgbClr val="FF0000"/>
                </a:solidFill>
                <a:latin typeface="Times New Roman" pitchFamily="18" charset="0"/>
                <a:cs typeface="Times New Roman" pitchFamily="18" charset="0"/>
              </a:rPr>
              <a:t>micro-structured optical fiber, termed photonic crystal fiber</a:t>
            </a:r>
            <a:r>
              <a:rPr lang="en-US" sz="4400" dirty="0" smtClean="0">
                <a:latin typeface="Times New Roman" pitchFamily="18" charset="0"/>
                <a:cs typeface="Times New Roman" pitchFamily="18" charset="0"/>
              </a:rPr>
              <a:t>, was experimentally demonstrated, which has subsequently exhibited the potential to deliver applications ranging from light transmission over distance to optical device implementations (e.g. power splitters, amplifiers, </a:t>
            </a:r>
            <a:r>
              <a:rPr lang="en-US" sz="4400" dirty="0" err="1" smtClean="0">
                <a:latin typeface="Times New Roman" pitchFamily="18" charset="0"/>
                <a:cs typeface="Times New Roman" pitchFamily="18" charset="0"/>
              </a:rPr>
              <a:t>bistable</a:t>
            </a:r>
            <a:r>
              <a:rPr lang="en-US" sz="4400" dirty="0" smtClean="0">
                <a:latin typeface="Times New Roman" pitchFamily="18" charset="0"/>
                <a:cs typeface="Times New Roman" pitchFamily="18" charset="0"/>
              </a:rPr>
              <a:t> switches, wavelength converters). </a:t>
            </a:r>
          </a:p>
          <a:p>
            <a:pPr algn="just"/>
            <a:endParaRPr lang="en-US" sz="2000" dirty="0" smtClean="0">
              <a:latin typeface="Times New Roman" pitchFamily="18" charset="0"/>
              <a:cs typeface="Times New Roman" pitchFamily="18" charset="0"/>
            </a:endParaRPr>
          </a:p>
          <a:p>
            <a:pPr algn="just"/>
            <a:endParaRPr lang="en-US" sz="3500" dirty="0" smtClean="0">
              <a:latin typeface="Times New Roman" pitchFamily="18" charset="0"/>
              <a:cs typeface="Times New Roman" pitchFamily="18" charset="0"/>
            </a:endParaRPr>
          </a:p>
          <a:p>
            <a:pPr algn="just"/>
            <a:r>
              <a:rPr lang="en-US" sz="4400" dirty="0" smtClean="0">
                <a:latin typeface="Times New Roman" pitchFamily="18" charset="0"/>
                <a:cs typeface="Times New Roman" pitchFamily="18" charset="0"/>
              </a:rPr>
              <a:t>The significant physical feature of this </a:t>
            </a:r>
            <a:r>
              <a:rPr lang="en-US" sz="4400" dirty="0" err="1" smtClean="0">
                <a:latin typeface="Times New Roman" pitchFamily="18" charset="0"/>
                <a:cs typeface="Times New Roman" pitchFamily="18" charset="0"/>
              </a:rPr>
              <a:t>microstructured</a:t>
            </a:r>
            <a:r>
              <a:rPr lang="en-US" sz="4400" dirty="0" smtClean="0">
                <a:latin typeface="Times New Roman" pitchFamily="18" charset="0"/>
                <a:cs typeface="Times New Roman" pitchFamily="18" charset="0"/>
              </a:rPr>
              <a:t> optical fiber is that it typically </a:t>
            </a:r>
            <a:r>
              <a:rPr lang="en-US" sz="4400" dirty="0" smtClean="0">
                <a:solidFill>
                  <a:srgbClr val="FF0000"/>
                </a:solidFill>
                <a:latin typeface="Times New Roman" pitchFamily="18" charset="0"/>
                <a:cs typeface="Times New Roman" pitchFamily="18" charset="0"/>
              </a:rPr>
              <a:t>contains an array of air holes </a:t>
            </a:r>
            <a:r>
              <a:rPr lang="en-US" sz="4400" dirty="0" smtClean="0">
                <a:latin typeface="Times New Roman" pitchFamily="18" charset="0"/>
                <a:cs typeface="Times New Roman" pitchFamily="18" charset="0"/>
              </a:rPr>
              <a:t>running along the </a:t>
            </a:r>
            <a:r>
              <a:rPr lang="en-US" sz="4400" dirty="0" smtClean="0">
                <a:solidFill>
                  <a:srgbClr val="FF0000"/>
                </a:solidFill>
                <a:latin typeface="Times New Roman" pitchFamily="18" charset="0"/>
                <a:cs typeface="Times New Roman" pitchFamily="18" charset="0"/>
              </a:rPr>
              <a:t>longitudinal axis </a:t>
            </a:r>
            <a:r>
              <a:rPr lang="en-US" sz="4400" dirty="0" smtClean="0">
                <a:latin typeface="Times New Roman" pitchFamily="18" charset="0"/>
                <a:cs typeface="Times New Roman" pitchFamily="18" charset="0"/>
              </a:rPr>
              <a:t>rather than consisting of a </a:t>
            </a:r>
            <a:r>
              <a:rPr lang="en-US" sz="4400" dirty="0" smtClean="0">
                <a:solidFill>
                  <a:srgbClr val="FF0000"/>
                </a:solidFill>
                <a:latin typeface="Times New Roman" pitchFamily="18" charset="0"/>
                <a:cs typeface="Times New Roman" pitchFamily="18" charset="0"/>
              </a:rPr>
              <a:t>solid silica rod </a:t>
            </a:r>
            <a:r>
              <a:rPr lang="en-US" sz="4400" dirty="0" smtClean="0">
                <a:latin typeface="Times New Roman" pitchFamily="18" charset="0"/>
                <a:cs typeface="Times New Roman" pitchFamily="18" charset="0"/>
              </a:rPr>
              <a:t>structure.</a:t>
            </a:r>
          </a:p>
          <a:p>
            <a:pPr algn="just"/>
            <a:endParaRPr lang="en-US" sz="3500" dirty="0" smtClean="0">
              <a:latin typeface="Times New Roman" pitchFamily="18" charset="0"/>
              <a:cs typeface="Times New Roman" pitchFamily="18" charset="0"/>
            </a:endParaRPr>
          </a:p>
          <a:p>
            <a:pPr algn="just"/>
            <a:r>
              <a:rPr lang="en-US" sz="4400" dirty="0" smtClean="0">
                <a:latin typeface="Times New Roman" pitchFamily="18" charset="0"/>
                <a:cs typeface="Times New Roman" pitchFamily="18" charset="0"/>
              </a:rPr>
              <a:t>Moreover, the presence of these holes </a:t>
            </a:r>
            <a:r>
              <a:rPr lang="en-US" sz="4400" dirty="0" smtClean="0">
                <a:solidFill>
                  <a:srgbClr val="FF0000"/>
                </a:solidFill>
                <a:latin typeface="Times New Roman" pitchFamily="18" charset="0"/>
                <a:cs typeface="Times New Roman" pitchFamily="18" charset="0"/>
              </a:rPr>
              <a:t>provides an additional dimension to fiber design </a:t>
            </a:r>
            <a:r>
              <a:rPr lang="en-US" sz="4400" dirty="0" smtClean="0">
                <a:latin typeface="Times New Roman" pitchFamily="18" charset="0"/>
                <a:cs typeface="Times New Roman" pitchFamily="18" charset="0"/>
              </a:rPr>
              <a:t>which has already resulted in new developments for </a:t>
            </a:r>
            <a:r>
              <a:rPr lang="en-US" sz="4400" dirty="0" smtClean="0">
                <a:solidFill>
                  <a:srgbClr val="00B050"/>
                </a:solidFill>
                <a:latin typeface="Times New Roman" pitchFamily="18" charset="0"/>
                <a:cs typeface="Times New Roman" pitchFamily="18" charset="0"/>
              </a:rPr>
              <a:t>both guiding and controlling light. </a:t>
            </a:r>
          </a:p>
          <a:p>
            <a:pPr algn="just"/>
            <a:endParaRPr lang="en-US" dirty="0" smtClean="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p:txBody>
      </p:sp>
      <p:sp>
        <p:nvSpPr>
          <p:cNvPr id="5" name="Rectangle 4"/>
          <p:cNvSpPr/>
          <p:nvPr/>
        </p:nvSpPr>
        <p:spPr>
          <a:xfrm>
            <a:off x="2057400" y="0"/>
            <a:ext cx="4572000" cy="369332"/>
          </a:xfrm>
          <a:prstGeom prst="rect">
            <a:avLst/>
          </a:prstGeom>
        </p:spPr>
        <p:txBody>
          <a:bodyPr wrap="square">
            <a:spAutoFit/>
          </a:bodyPr>
          <a:lstStyle/>
          <a:p>
            <a:r>
              <a:rPr lang="en-US" b="1" i="1" dirty="0" smtClean="0">
                <a:solidFill>
                  <a:srgbClr val="00B050"/>
                </a:solidFill>
                <a:latin typeface="Times New Roman" pitchFamily="18" charset="0"/>
                <a:cs typeface="Times New Roman" pitchFamily="18" charset="0"/>
              </a:rPr>
              <a:t>Optical fiber Waveguides:-   </a:t>
            </a:r>
            <a:r>
              <a:rPr lang="en-US" b="1" i="1" u="sng" dirty="0" smtClean="0">
                <a:solidFill>
                  <a:srgbClr val="FF0000"/>
                </a:solidFill>
                <a:latin typeface="Times New Roman" pitchFamily="18" charset="0"/>
                <a:cs typeface="Times New Roman" pitchFamily="18" charset="0"/>
              </a:rPr>
              <a:t>Introduction-8</a:t>
            </a:r>
            <a:endParaRPr lang="en-US" dirty="0"/>
          </a:p>
        </p:txBody>
      </p:sp>
      <p:sp>
        <p:nvSpPr>
          <p:cNvPr id="4" name="Slide Number Placeholder 3"/>
          <p:cNvSpPr>
            <a:spLocks noGrp="1"/>
          </p:cNvSpPr>
          <p:nvPr>
            <p:ph type="sldNum" sz="quarter" idx="12"/>
          </p:nvPr>
        </p:nvSpPr>
        <p:spPr/>
        <p:txBody>
          <a:bodyPr/>
          <a:lstStyle/>
          <a:p>
            <a:fld id="{40559E51-68F2-47B4-AE25-981F6705BCEA}" type="slidenum">
              <a:rPr lang="en-US" smtClean="0"/>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228600"/>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1800" b="1" i="1" u="sng" dirty="0" smtClean="0">
                <a:solidFill>
                  <a:srgbClr val="FF0000"/>
                </a:solidFill>
                <a:latin typeface="Times New Roman" pitchFamily="18" charset="0"/>
                <a:cs typeface="Times New Roman" pitchFamily="18" charset="0"/>
              </a:rPr>
              <a:t>Total internal reflection-</a:t>
            </a:r>
            <a:r>
              <a:rPr lang="en-US" sz="1600" b="1" i="1" u="sng" dirty="0" smtClean="0">
                <a:solidFill>
                  <a:srgbClr val="FF0000"/>
                </a:solidFill>
                <a:latin typeface="Times New Roman" pitchFamily="18" charset="0"/>
                <a:cs typeface="Times New Roman" pitchFamily="18" charset="0"/>
              </a:rPr>
              <a:t>1</a:t>
            </a:r>
            <a:r>
              <a:rPr lang="en-US" sz="1800" b="1" i="1" u="sng" dirty="0" smtClean="0">
                <a:solidFill>
                  <a:srgbClr val="FF0000"/>
                </a:solidFill>
                <a:latin typeface="Times New Roman" pitchFamily="18" charset="0"/>
                <a:cs typeface="Times New Roman" pitchFamily="18" charset="0"/>
              </a:rPr>
              <a:t>:</a:t>
            </a:r>
            <a:r>
              <a:rPr lang="en-US" sz="2800" b="1" i="1" u="sng" dirty="0" smtClean="0">
                <a:solidFill>
                  <a:srgbClr val="FF0000"/>
                </a:solidFill>
                <a:latin typeface="Times New Roman" pitchFamily="18" charset="0"/>
                <a:cs typeface="Times New Roman" pitchFamily="18" charset="0"/>
              </a:rPr>
              <a:t/>
            </a:r>
            <a:br>
              <a:rPr lang="en-US" sz="2800" b="1" i="1" u="sng" dirty="0" smtClean="0">
                <a:solidFill>
                  <a:srgbClr val="FF0000"/>
                </a:solidFill>
                <a:latin typeface="Times New Roman" pitchFamily="18" charset="0"/>
                <a:cs typeface="Times New Roman" pitchFamily="18" charset="0"/>
              </a:rPr>
            </a:br>
            <a:endParaRPr lang="en-US" sz="2800" i="1" u="sng" dirty="0">
              <a:solidFill>
                <a:srgbClr val="FF0000"/>
              </a:solidFill>
            </a:endParaRPr>
          </a:p>
        </p:txBody>
      </p:sp>
      <p:sp>
        <p:nvSpPr>
          <p:cNvPr id="3" name="Content Placeholder 2"/>
          <p:cNvSpPr>
            <a:spLocks noGrp="1"/>
          </p:cNvSpPr>
          <p:nvPr>
            <p:ph idx="1"/>
          </p:nvPr>
        </p:nvSpPr>
        <p:spPr>
          <a:xfrm>
            <a:off x="0" y="381000"/>
            <a:ext cx="9144000" cy="6477000"/>
          </a:xfrm>
        </p:spPr>
        <p:txBody>
          <a:bodyPr>
            <a:noAutofit/>
          </a:bodyPr>
          <a:lstStyle/>
          <a:p>
            <a:pPr algn="just"/>
            <a:r>
              <a:rPr lang="en-US" sz="2200" dirty="0" smtClean="0">
                <a:latin typeface="Times New Roman" pitchFamily="18" charset="0"/>
                <a:cs typeface="Times New Roman" pitchFamily="18" charset="0"/>
              </a:rPr>
              <a:t>To consider the </a:t>
            </a:r>
            <a:r>
              <a:rPr lang="en-US" sz="2200" dirty="0" smtClean="0">
                <a:solidFill>
                  <a:srgbClr val="00B050"/>
                </a:solidFill>
                <a:latin typeface="Times New Roman" pitchFamily="18" charset="0"/>
                <a:cs typeface="Times New Roman" pitchFamily="18" charset="0"/>
              </a:rPr>
              <a:t>propagation of light within an optical fiber </a:t>
            </a:r>
            <a:r>
              <a:rPr lang="en-US" sz="2200" dirty="0" smtClean="0">
                <a:latin typeface="Times New Roman" pitchFamily="18" charset="0"/>
                <a:cs typeface="Times New Roman" pitchFamily="18" charset="0"/>
              </a:rPr>
              <a:t>utilizing the ray theory model it is </a:t>
            </a:r>
            <a:r>
              <a:rPr lang="en-US" sz="2200" dirty="0" smtClean="0">
                <a:solidFill>
                  <a:srgbClr val="FF0000"/>
                </a:solidFill>
                <a:latin typeface="Times New Roman" pitchFamily="18" charset="0"/>
                <a:cs typeface="Times New Roman" pitchFamily="18" charset="0"/>
              </a:rPr>
              <a:t>necessary to take account of the refractive index </a:t>
            </a:r>
            <a:r>
              <a:rPr lang="en-US" sz="2200" dirty="0" smtClean="0">
                <a:latin typeface="Times New Roman" pitchFamily="18" charset="0"/>
                <a:cs typeface="Times New Roman" pitchFamily="18" charset="0"/>
              </a:rPr>
              <a:t>of the dielectric medium.</a:t>
            </a:r>
          </a:p>
          <a:p>
            <a:pPr algn="just"/>
            <a:endParaRPr lang="en-US" sz="10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 refractive index of a medium is </a:t>
            </a:r>
            <a:r>
              <a:rPr lang="en-US" sz="2200" dirty="0" smtClean="0">
                <a:solidFill>
                  <a:srgbClr val="FF0000"/>
                </a:solidFill>
                <a:latin typeface="Times New Roman" pitchFamily="18" charset="0"/>
                <a:cs typeface="Times New Roman" pitchFamily="18" charset="0"/>
              </a:rPr>
              <a:t>defined as the ratio of the velocity of light in a </a:t>
            </a:r>
            <a:r>
              <a:rPr lang="en-US" sz="2400" b="1" dirty="0" smtClean="0">
                <a:solidFill>
                  <a:srgbClr val="FF0000"/>
                </a:solidFill>
                <a:latin typeface="Times New Roman" pitchFamily="18" charset="0"/>
                <a:cs typeface="Times New Roman" pitchFamily="18" charset="0"/>
              </a:rPr>
              <a:t>vacuum</a:t>
            </a:r>
            <a:r>
              <a:rPr lang="en-US" sz="2200" dirty="0" smtClean="0">
                <a:solidFill>
                  <a:srgbClr val="FF0000"/>
                </a:solidFill>
                <a:latin typeface="Times New Roman" pitchFamily="18" charset="0"/>
                <a:cs typeface="Times New Roman" pitchFamily="18" charset="0"/>
              </a:rPr>
              <a:t> to </a:t>
            </a:r>
            <a:r>
              <a:rPr lang="en-US" sz="2200" dirty="0" smtClean="0">
                <a:solidFill>
                  <a:srgbClr val="00B050"/>
                </a:solidFill>
                <a:latin typeface="Times New Roman" pitchFamily="18" charset="0"/>
                <a:cs typeface="Times New Roman" pitchFamily="18" charset="0"/>
              </a:rPr>
              <a:t>the velocity of light in the </a:t>
            </a:r>
            <a:r>
              <a:rPr lang="en-US" sz="2400" b="1" dirty="0" smtClean="0">
                <a:solidFill>
                  <a:srgbClr val="00B050"/>
                </a:solidFill>
                <a:latin typeface="Times New Roman" pitchFamily="18" charset="0"/>
                <a:cs typeface="Times New Roman" pitchFamily="18" charset="0"/>
              </a:rPr>
              <a:t>medium</a:t>
            </a:r>
            <a:r>
              <a:rPr lang="en-US" sz="2400" dirty="0" smtClean="0">
                <a:solidFill>
                  <a:srgbClr val="00B050"/>
                </a:solidFill>
                <a:latin typeface="Times New Roman" pitchFamily="18" charset="0"/>
                <a:cs typeface="Times New Roman" pitchFamily="18" charset="0"/>
              </a:rPr>
              <a:t>.</a:t>
            </a:r>
            <a:endParaRPr lang="en-US" sz="2200" dirty="0" smtClean="0">
              <a:solidFill>
                <a:srgbClr val="00B050"/>
              </a:solidFill>
              <a:latin typeface="Times New Roman" pitchFamily="18" charset="0"/>
              <a:cs typeface="Times New Roman" pitchFamily="18" charset="0"/>
            </a:endParaRPr>
          </a:p>
          <a:p>
            <a:pPr algn="just"/>
            <a:endParaRPr lang="en-US" sz="10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A ray of light travels </a:t>
            </a:r>
            <a:r>
              <a:rPr lang="en-US" sz="2400" b="1" dirty="0" smtClean="0">
                <a:solidFill>
                  <a:srgbClr val="00B050"/>
                </a:solidFill>
                <a:latin typeface="Times New Roman" pitchFamily="18" charset="0"/>
                <a:cs typeface="Times New Roman" pitchFamily="18" charset="0"/>
              </a:rPr>
              <a:t>more slowly </a:t>
            </a:r>
            <a:r>
              <a:rPr lang="en-US" sz="2200" dirty="0" smtClean="0">
                <a:solidFill>
                  <a:srgbClr val="0070C0"/>
                </a:solidFill>
                <a:latin typeface="Times New Roman" pitchFamily="18" charset="0"/>
                <a:cs typeface="Times New Roman" pitchFamily="18" charset="0"/>
              </a:rPr>
              <a:t>in an optically </a:t>
            </a:r>
            <a:r>
              <a:rPr lang="en-US" sz="2400" b="1" dirty="0" smtClean="0">
                <a:solidFill>
                  <a:srgbClr val="00B050"/>
                </a:solidFill>
                <a:latin typeface="Times New Roman" pitchFamily="18" charset="0"/>
                <a:cs typeface="Times New Roman" pitchFamily="18" charset="0"/>
              </a:rPr>
              <a:t>dense medium </a:t>
            </a:r>
            <a:r>
              <a:rPr lang="en-US" sz="2200" dirty="0" smtClean="0">
                <a:solidFill>
                  <a:srgbClr val="0070C0"/>
                </a:solidFill>
                <a:latin typeface="Times New Roman" pitchFamily="18" charset="0"/>
                <a:cs typeface="Times New Roman" pitchFamily="18" charset="0"/>
              </a:rPr>
              <a:t>than in one that is less dense, and the refractive index gives a measure of </a:t>
            </a:r>
            <a:r>
              <a:rPr lang="en-US" sz="2200" dirty="0" smtClean="0">
                <a:solidFill>
                  <a:srgbClr val="FF0000"/>
                </a:solidFill>
                <a:latin typeface="Times New Roman" pitchFamily="18" charset="0"/>
                <a:cs typeface="Times New Roman" pitchFamily="18" charset="0"/>
              </a:rPr>
              <a:t>this effect.</a:t>
            </a:r>
          </a:p>
          <a:p>
            <a:pPr algn="just"/>
            <a:endParaRPr lang="en-US" sz="10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When a ray is incident on the interface between </a:t>
            </a:r>
            <a:r>
              <a:rPr lang="en-US" sz="2200" dirty="0" smtClean="0">
                <a:solidFill>
                  <a:srgbClr val="FF0000"/>
                </a:solidFill>
                <a:latin typeface="Times New Roman" pitchFamily="18" charset="0"/>
                <a:cs typeface="Times New Roman" pitchFamily="18" charset="0"/>
              </a:rPr>
              <a:t>two dielectrics </a:t>
            </a:r>
            <a:r>
              <a:rPr lang="en-US" sz="2200" dirty="0" smtClean="0">
                <a:latin typeface="Times New Roman" pitchFamily="18" charset="0"/>
                <a:cs typeface="Times New Roman" pitchFamily="18" charset="0"/>
              </a:rPr>
              <a:t>of differing refractive indices(</a:t>
            </a:r>
            <a:r>
              <a:rPr lang="en-US" sz="2200" dirty="0" err="1" smtClean="0">
                <a:latin typeface="Times New Roman" pitchFamily="18" charset="0"/>
                <a:cs typeface="Times New Roman" pitchFamily="18" charset="0"/>
              </a:rPr>
              <a:t>eg.</a:t>
            </a:r>
            <a:r>
              <a:rPr lang="en-US" sz="2400" b="1" dirty="0" err="1" smtClean="0">
                <a:solidFill>
                  <a:srgbClr val="00B0F0"/>
                </a:solidFill>
                <a:latin typeface="Times New Roman" pitchFamily="18" charset="0"/>
                <a:cs typeface="Times New Roman" pitchFamily="18" charset="0"/>
              </a:rPr>
              <a:t>glass</a:t>
            </a:r>
            <a:r>
              <a:rPr lang="en-US" sz="2400" b="1" dirty="0" smtClean="0">
                <a:solidFill>
                  <a:srgbClr val="00B0F0"/>
                </a:solidFill>
                <a:latin typeface="Times New Roman" pitchFamily="18" charset="0"/>
                <a:cs typeface="Times New Roman" pitchFamily="18" charset="0"/>
              </a:rPr>
              <a:t>–air</a:t>
            </a:r>
            <a:r>
              <a:rPr lang="en-US" sz="2200" dirty="0" smtClean="0">
                <a:latin typeface="Times New Roman" pitchFamily="18" charset="0"/>
                <a:cs typeface="Times New Roman" pitchFamily="18" charset="0"/>
              </a:rPr>
              <a:t>),</a:t>
            </a:r>
            <a:r>
              <a:rPr lang="en-US" sz="2200" dirty="0" smtClean="0">
                <a:solidFill>
                  <a:srgbClr val="FF0000"/>
                </a:solidFill>
                <a:latin typeface="Times New Roman" pitchFamily="18" charset="0"/>
                <a:cs typeface="Times New Roman" pitchFamily="18" charset="0"/>
              </a:rPr>
              <a:t>refraction occurs</a:t>
            </a:r>
            <a:r>
              <a:rPr lang="en-US" sz="2200" dirty="0" smtClean="0">
                <a:latin typeface="Times New Roman" pitchFamily="18" charset="0"/>
                <a:cs typeface="Times New Roman" pitchFamily="18" charset="0"/>
              </a:rPr>
              <a:t>, as illustrated in </a:t>
            </a:r>
            <a:r>
              <a:rPr lang="en-US" sz="1600" dirty="0" smtClean="0">
                <a:solidFill>
                  <a:srgbClr val="00B0F0"/>
                </a:solidFill>
                <a:latin typeface="Times New Roman" pitchFamily="18" charset="0"/>
                <a:cs typeface="Times New Roman" pitchFamily="18" charset="0"/>
              </a:rPr>
              <a:t>Figure 2.2(a). </a:t>
            </a:r>
            <a:endParaRPr lang="en-US" sz="2200" dirty="0" smtClean="0">
              <a:solidFill>
                <a:srgbClr val="00B0F0"/>
              </a:solidFill>
              <a:latin typeface="Times New Roman" pitchFamily="18" charset="0"/>
              <a:cs typeface="Times New Roman" pitchFamily="18" charset="0"/>
            </a:endParaRPr>
          </a:p>
          <a:p>
            <a:pPr algn="just"/>
            <a:endParaRPr lang="en-US" sz="100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It may be observed that the ray approaching the interface is propagating in a dielectric of refractive index </a:t>
            </a:r>
            <a:r>
              <a:rPr lang="en-US" sz="2000" i="1" dirty="0" smtClean="0">
                <a:solidFill>
                  <a:srgbClr val="0070C0"/>
                </a:solidFill>
                <a:latin typeface="Times New Roman" pitchFamily="18" charset="0"/>
                <a:cs typeface="Times New Roman" pitchFamily="18" charset="0"/>
              </a:rPr>
              <a:t>n</a:t>
            </a:r>
            <a:r>
              <a:rPr lang="en-US" sz="1100" i="1" dirty="0" smtClean="0">
                <a:solidFill>
                  <a:srgbClr val="0070C0"/>
                </a:solidFill>
                <a:latin typeface="Times New Roman" pitchFamily="18" charset="0"/>
                <a:cs typeface="Times New Roman" pitchFamily="18" charset="0"/>
              </a:rPr>
              <a:t>1</a:t>
            </a:r>
            <a:r>
              <a:rPr lang="en-US" sz="2000" i="1" dirty="0" smtClean="0">
                <a:solidFill>
                  <a:srgbClr val="0070C0"/>
                </a:solidFill>
                <a:latin typeface="Times New Roman" pitchFamily="18" charset="0"/>
                <a:cs typeface="Times New Roman" pitchFamily="18" charset="0"/>
              </a:rPr>
              <a:t> and is at an angle φ</a:t>
            </a:r>
            <a:r>
              <a:rPr lang="en-US" sz="1100" i="1" dirty="0" smtClean="0">
                <a:solidFill>
                  <a:srgbClr val="0070C0"/>
                </a:solidFill>
                <a:latin typeface="Times New Roman" pitchFamily="18" charset="0"/>
                <a:cs typeface="Times New Roman" pitchFamily="18" charset="0"/>
              </a:rPr>
              <a:t>1</a:t>
            </a:r>
            <a:r>
              <a:rPr lang="en-US" sz="2000" i="1" dirty="0" smtClean="0">
                <a:solidFill>
                  <a:srgbClr val="0070C0"/>
                </a:solidFill>
                <a:latin typeface="Times New Roman" pitchFamily="18" charset="0"/>
                <a:cs typeface="Times New Roman" pitchFamily="18" charset="0"/>
              </a:rPr>
              <a:t> to the normal at the surface of the interface.</a:t>
            </a:r>
          </a:p>
          <a:p>
            <a:pPr algn="just"/>
            <a:endParaRPr lang="en-US" sz="1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If the dielectric </a:t>
            </a:r>
            <a:r>
              <a:rPr lang="en-US" sz="2000" dirty="0" smtClean="0">
                <a:latin typeface="Times New Roman" pitchFamily="18" charset="0"/>
                <a:cs typeface="Times New Roman" pitchFamily="18" charset="0"/>
              </a:rPr>
              <a:t>on the other side of the interface has a refractive index </a:t>
            </a:r>
            <a:r>
              <a:rPr lang="en-US" sz="2000" b="1" i="1" dirty="0" smtClean="0">
                <a:latin typeface="Times New Roman" pitchFamily="18" charset="0"/>
                <a:cs typeface="Times New Roman" pitchFamily="18" charset="0"/>
              </a:rPr>
              <a:t>n</a:t>
            </a:r>
            <a:r>
              <a:rPr lang="en-US" sz="1050" b="1" i="1" dirty="0" smtClean="0">
                <a:latin typeface="Times New Roman" pitchFamily="18" charset="0"/>
                <a:cs typeface="Times New Roman" pitchFamily="18" charset="0"/>
              </a:rPr>
              <a:t>2</a:t>
            </a:r>
            <a:r>
              <a:rPr lang="en-US" sz="2000" b="1" i="1" dirty="0" smtClean="0">
                <a:latin typeface="Times New Roman" pitchFamily="18" charset="0"/>
                <a:cs typeface="Times New Roman" pitchFamily="18" charset="0"/>
              </a:rPr>
              <a:t> which is less than n</a:t>
            </a:r>
            <a:r>
              <a:rPr lang="en-US" sz="1050" b="1" i="1" dirty="0" smtClean="0">
                <a:latin typeface="Times New Roman" pitchFamily="18" charset="0"/>
                <a:cs typeface="Times New Roman" pitchFamily="18" charset="0"/>
              </a:rPr>
              <a:t>1</a:t>
            </a:r>
            <a:r>
              <a:rPr lang="en-US" sz="2000" i="1" dirty="0" smtClean="0">
                <a:latin typeface="Times New Roman" pitchFamily="18" charset="0"/>
                <a:cs typeface="Times New Roman" pitchFamily="18" charset="0"/>
              </a:rPr>
              <a:t>, then the </a:t>
            </a:r>
            <a:r>
              <a:rPr lang="en-US" sz="2000" dirty="0" smtClean="0">
                <a:latin typeface="Times New Roman" pitchFamily="18" charset="0"/>
                <a:cs typeface="Times New Roman" pitchFamily="18" charset="0"/>
              </a:rPr>
              <a:t>refraction is such that the ray path in this lower index medium is at an angle φ</a:t>
            </a:r>
            <a:r>
              <a:rPr lang="en-US" sz="11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to the normal, where φ</a:t>
            </a:r>
            <a:r>
              <a:rPr lang="en-US" sz="1200" dirty="0" smtClean="0">
                <a:latin typeface="Times New Roman" pitchFamily="18" charset="0"/>
                <a:cs typeface="Times New Roman" pitchFamily="18" charset="0"/>
              </a:rPr>
              <a:t>2</a:t>
            </a:r>
            <a:r>
              <a:rPr lang="en-US" sz="2000" dirty="0" smtClean="0">
                <a:latin typeface="Times New Roman" pitchFamily="18" charset="0"/>
                <a:cs typeface="Times New Roman" pitchFamily="18" charset="0"/>
              </a:rPr>
              <a:t> is greater than φ</a:t>
            </a:r>
            <a:r>
              <a:rPr lang="en-US" sz="105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a:t>
            </a:r>
          </a:p>
          <a:p>
            <a:pPr algn="just">
              <a:buNone/>
            </a:pPr>
            <a:endParaRPr lang="en-US" sz="20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686800" cy="304800"/>
          </a:xfrm>
        </p:spPr>
        <p:txBody>
          <a:bodyPr>
            <a:noAutofit/>
          </a:bodyPr>
          <a:lstStyle/>
          <a:p>
            <a:r>
              <a:rPr lang="en-US" sz="2000" b="1" i="1" dirty="0" smtClean="0">
                <a:solidFill>
                  <a:srgbClr val="00B050"/>
                </a:solidFill>
                <a:latin typeface="Times New Roman" pitchFamily="18" charset="0"/>
                <a:cs typeface="Times New Roman" pitchFamily="18" charset="0"/>
              </a:rPr>
              <a:t>Optical fiber Waveguides:-  Ray theory transmission-  </a:t>
            </a:r>
            <a:r>
              <a:rPr lang="en-US" sz="2000" b="1" i="1" u="sng" dirty="0" smtClean="0">
                <a:solidFill>
                  <a:srgbClr val="FF0000"/>
                </a:solidFill>
                <a:latin typeface="Times New Roman" pitchFamily="18" charset="0"/>
                <a:cs typeface="Times New Roman" pitchFamily="18" charset="0"/>
              </a:rPr>
              <a:t>Total internal reflection-2:</a:t>
            </a:r>
            <a:endParaRPr lang="en-US" sz="20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762000" y="685800"/>
            <a:ext cx="7458075" cy="469582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457200" y="5638800"/>
            <a:ext cx="8382000" cy="762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991600" cy="228600"/>
          </a:xfrm>
        </p:spPr>
        <p:txBody>
          <a:bodyPr>
            <a:noAutofit/>
          </a:bodyPr>
          <a:lstStyle/>
          <a:p>
            <a:r>
              <a:rPr lang="en-US" sz="2000" b="1" i="1" dirty="0" smtClean="0">
                <a:solidFill>
                  <a:srgbClr val="00B050"/>
                </a:solidFill>
                <a:latin typeface="Times New Roman" pitchFamily="18" charset="0"/>
                <a:cs typeface="Times New Roman" pitchFamily="18" charset="0"/>
              </a:rPr>
              <a:t>Optical fiber Waveguides:-  Ray theory transmission-  </a:t>
            </a:r>
            <a:r>
              <a:rPr lang="en-US" sz="2000" b="1" i="1" u="sng" dirty="0" smtClean="0">
                <a:solidFill>
                  <a:srgbClr val="FF0000"/>
                </a:solidFill>
                <a:latin typeface="Times New Roman" pitchFamily="18" charset="0"/>
                <a:cs typeface="Times New Roman" pitchFamily="18" charset="0"/>
              </a:rPr>
              <a:t>Total internal reflection-3:</a:t>
            </a:r>
            <a:endParaRPr lang="en-US" sz="2000" dirty="0">
              <a:latin typeface="Times New Roman" pitchFamily="18" charset="0"/>
              <a:cs typeface="Times New Roman" pitchFamily="18" charset="0"/>
            </a:endParaRPr>
          </a:p>
        </p:txBody>
      </p:sp>
      <p:sp>
        <p:nvSpPr>
          <p:cNvPr id="3" name="Content Placeholder 2"/>
          <p:cNvSpPr>
            <a:spLocks noGrp="1"/>
          </p:cNvSpPr>
          <p:nvPr>
            <p:ph idx="1"/>
          </p:nvPr>
        </p:nvSpPr>
        <p:spPr>
          <a:xfrm>
            <a:off x="152400" y="457200"/>
            <a:ext cx="8991600" cy="6400800"/>
          </a:xfrm>
        </p:spPr>
        <p:txBody>
          <a:bodyPr>
            <a:noAutofit/>
          </a:bodyPr>
          <a:lstStyle/>
          <a:p>
            <a:pPr algn="just"/>
            <a:r>
              <a:rPr lang="en-US" sz="2000" dirty="0" smtClean="0">
                <a:latin typeface="Times New Roman" pitchFamily="18" charset="0"/>
                <a:cs typeface="Times New Roman" pitchFamily="18" charset="0"/>
              </a:rPr>
              <a:t>The </a:t>
            </a:r>
            <a:r>
              <a:rPr lang="en-US" sz="2000" dirty="0" smtClean="0">
                <a:solidFill>
                  <a:srgbClr val="0070C0"/>
                </a:solidFill>
                <a:latin typeface="Times New Roman" pitchFamily="18" charset="0"/>
                <a:cs typeface="Times New Roman" pitchFamily="18" charset="0"/>
              </a:rPr>
              <a:t>angles of incidence φ</a:t>
            </a:r>
            <a:r>
              <a:rPr lang="en-US" sz="1100" dirty="0" smtClean="0">
                <a:solidFill>
                  <a:srgbClr val="0070C0"/>
                </a:solidFill>
                <a:latin typeface="Times New Roman" pitchFamily="18" charset="0"/>
                <a:cs typeface="Times New Roman" pitchFamily="18" charset="0"/>
              </a:rPr>
              <a:t>1</a:t>
            </a:r>
            <a:r>
              <a:rPr lang="en-US" sz="2000" dirty="0" smtClean="0">
                <a:solidFill>
                  <a:srgbClr val="0070C0"/>
                </a:solidFill>
                <a:latin typeface="Times New Roman" pitchFamily="18" charset="0"/>
                <a:cs typeface="Times New Roman" pitchFamily="18" charset="0"/>
              </a:rPr>
              <a:t> and refraction φ</a:t>
            </a:r>
            <a:r>
              <a:rPr lang="en-US" sz="1100" dirty="0" smtClean="0">
                <a:solidFill>
                  <a:srgbClr val="0070C0"/>
                </a:solidFill>
                <a:latin typeface="Times New Roman" pitchFamily="18" charset="0"/>
                <a:cs typeface="Times New Roman" pitchFamily="18" charset="0"/>
              </a:rPr>
              <a:t>2</a:t>
            </a:r>
            <a:r>
              <a:rPr lang="en-US" sz="2000" dirty="0" smtClean="0">
                <a:solidFill>
                  <a:srgbClr val="0070C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are related to each other and to the </a:t>
            </a:r>
            <a:r>
              <a:rPr lang="en-US" sz="2000" dirty="0" smtClean="0">
                <a:solidFill>
                  <a:srgbClr val="FF0000"/>
                </a:solidFill>
                <a:latin typeface="Times New Roman" pitchFamily="18" charset="0"/>
                <a:cs typeface="Times New Roman" pitchFamily="18" charset="0"/>
              </a:rPr>
              <a:t>refractive indices </a:t>
            </a:r>
            <a:r>
              <a:rPr lang="en-US" sz="2000" dirty="0" smtClean="0">
                <a:latin typeface="Times New Roman" pitchFamily="18" charset="0"/>
                <a:cs typeface="Times New Roman" pitchFamily="18" charset="0"/>
              </a:rPr>
              <a:t>of the dielectrics by </a:t>
            </a:r>
            <a:r>
              <a:rPr lang="en-US" sz="2000" dirty="0" smtClean="0">
                <a:solidFill>
                  <a:srgbClr val="FF0000"/>
                </a:solidFill>
                <a:latin typeface="Times New Roman" pitchFamily="18" charset="0"/>
                <a:cs typeface="Times New Roman" pitchFamily="18" charset="0"/>
              </a:rPr>
              <a:t>Snell’s law of refraction</a:t>
            </a:r>
            <a:r>
              <a:rPr lang="en-US" sz="2000" dirty="0" smtClean="0">
                <a:latin typeface="Times New Roman" pitchFamily="18" charset="0"/>
                <a:cs typeface="Times New Roman" pitchFamily="18" charset="0"/>
              </a:rPr>
              <a:t>, which states that:</a:t>
            </a:r>
          </a:p>
          <a:p>
            <a:pPr algn="just"/>
            <a:r>
              <a:rPr lang="en-US" sz="2400" i="1" dirty="0" smtClean="0">
                <a:solidFill>
                  <a:srgbClr val="FF0000"/>
                </a:solidFill>
                <a:latin typeface="Times New Roman" pitchFamily="18" charset="0"/>
                <a:cs typeface="Times New Roman" pitchFamily="18" charset="0"/>
              </a:rPr>
              <a:t>n</a:t>
            </a:r>
            <a:r>
              <a:rPr lang="en-US" sz="1100" i="1" dirty="0" smtClean="0">
                <a:solidFill>
                  <a:srgbClr val="FF0000"/>
                </a:solidFill>
                <a:latin typeface="Times New Roman" pitchFamily="18" charset="0"/>
                <a:cs typeface="Times New Roman" pitchFamily="18" charset="0"/>
              </a:rPr>
              <a:t>1</a:t>
            </a:r>
            <a:r>
              <a:rPr lang="en-US" sz="2400" i="1" dirty="0" smtClean="0">
                <a:solidFill>
                  <a:srgbClr val="FF0000"/>
                </a:solidFill>
                <a:latin typeface="Times New Roman" pitchFamily="18" charset="0"/>
                <a:cs typeface="Times New Roman" pitchFamily="18" charset="0"/>
              </a:rPr>
              <a:t> sin </a:t>
            </a:r>
            <a:r>
              <a:rPr lang="el-GR" sz="2400" i="1" dirty="0" smtClean="0">
                <a:solidFill>
                  <a:srgbClr val="FF0000"/>
                </a:solidFill>
                <a:latin typeface="Times New Roman" pitchFamily="18" charset="0"/>
                <a:cs typeface="Times New Roman" pitchFamily="18" charset="0"/>
              </a:rPr>
              <a:t>φ</a:t>
            </a:r>
            <a:r>
              <a:rPr lang="el-GR" sz="1400" i="1" dirty="0" smtClean="0">
                <a:solidFill>
                  <a:srgbClr val="FF0000"/>
                </a:solidFill>
                <a:latin typeface="Times New Roman" pitchFamily="18" charset="0"/>
                <a:cs typeface="Times New Roman" pitchFamily="18" charset="0"/>
              </a:rPr>
              <a:t>1</a:t>
            </a:r>
            <a:r>
              <a:rPr lang="el-GR" sz="2400" i="1" dirty="0" smtClean="0">
                <a:solidFill>
                  <a:srgbClr val="FF0000"/>
                </a:solidFill>
                <a:latin typeface="Times New Roman" pitchFamily="18" charset="0"/>
                <a:cs typeface="Times New Roman" pitchFamily="18" charset="0"/>
              </a:rPr>
              <a:t> = </a:t>
            </a:r>
            <a:r>
              <a:rPr lang="en-US" sz="2400" i="1" dirty="0" smtClean="0">
                <a:solidFill>
                  <a:srgbClr val="FF0000"/>
                </a:solidFill>
                <a:latin typeface="Times New Roman" pitchFamily="18" charset="0"/>
                <a:cs typeface="Times New Roman" pitchFamily="18" charset="0"/>
              </a:rPr>
              <a:t>n</a:t>
            </a:r>
            <a:r>
              <a:rPr lang="en-US" sz="1100" i="1" dirty="0" smtClean="0">
                <a:solidFill>
                  <a:srgbClr val="FF0000"/>
                </a:solidFill>
                <a:latin typeface="Times New Roman" pitchFamily="18" charset="0"/>
                <a:cs typeface="Times New Roman" pitchFamily="18" charset="0"/>
              </a:rPr>
              <a:t>2</a:t>
            </a:r>
            <a:r>
              <a:rPr lang="en-US" sz="2400" i="1" dirty="0" smtClean="0">
                <a:solidFill>
                  <a:srgbClr val="FF0000"/>
                </a:solidFill>
                <a:latin typeface="Times New Roman" pitchFamily="18" charset="0"/>
                <a:cs typeface="Times New Roman" pitchFamily="18" charset="0"/>
              </a:rPr>
              <a:t> sin </a:t>
            </a:r>
            <a:r>
              <a:rPr lang="el-GR" sz="2400" i="1" dirty="0" smtClean="0">
                <a:solidFill>
                  <a:srgbClr val="FF0000"/>
                </a:solidFill>
                <a:latin typeface="Times New Roman" pitchFamily="18" charset="0"/>
                <a:cs typeface="Times New Roman" pitchFamily="18" charset="0"/>
              </a:rPr>
              <a:t>φ</a:t>
            </a:r>
            <a:r>
              <a:rPr lang="el-GR" sz="1400" i="1" dirty="0" smtClean="0">
                <a:solidFill>
                  <a:srgbClr val="FF0000"/>
                </a:solidFill>
                <a:latin typeface="Times New Roman" pitchFamily="18" charset="0"/>
                <a:cs typeface="Times New Roman" pitchFamily="18" charset="0"/>
              </a:rPr>
              <a:t>2</a:t>
            </a:r>
            <a:r>
              <a:rPr lang="en-US" sz="2400" i="1" dirty="0" smtClean="0">
                <a:solidFill>
                  <a:srgbClr val="FF0000"/>
                </a:solidFill>
                <a:latin typeface="Times New Roman" pitchFamily="18" charset="0"/>
                <a:cs typeface="Times New Roman" pitchFamily="18" charset="0"/>
              </a:rPr>
              <a:t>         </a:t>
            </a:r>
            <a:r>
              <a:rPr lang="en-US" sz="2200" dirty="0" smtClean="0">
                <a:solidFill>
                  <a:srgbClr val="FF0000"/>
                </a:solidFill>
                <a:latin typeface="Times New Roman" pitchFamily="18" charset="0"/>
                <a:cs typeface="Times New Roman" pitchFamily="18" charset="0"/>
              </a:rPr>
              <a:t>or             </a:t>
            </a:r>
            <a:r>
              <a:rPr lang="en-US" sz="2000" i="1" dirty="0" smtClean="0">
                <a:solidFill>
                  <a:srgbClr val="FF0000"/>
                </a:solidFill>
                <a:latin typeface="Times New Roman" pitchFamily="18" charset="0"/>
                <a:cs typeface="Times New Roman" pitchFamily="18" charset="0"/>
              </a:rPr>
              <a:t>sin </a:t>
            </a:r>
            <a:r>
              <a:rPr lang="el-GR" sz="2000" i="1" dirty="0" smtClean="0">
                <a:solidFill>
                  <a:srgbClr val="FF0000"/>
                </a:solidFill>
                <a:latin typeface="Times New Roman" pitchFamily="18" charset="0"/>
                <a:cs typeface="Times New Roman" pitchFamily="18" charset="0"/>
              </a:rPr>
              <a:t>φ</a:t>
            </a:r>
            <a:r>
              <a:rPr lang="el-GR" sz="1100" i="1" dirty="0" smtClean="0">
                <a:solidFill>
                  <a:srgbClr val="FF0000"/>
                </a:solidFill>
                <a:latin typeface="Times New Roman" pitchFamily="18" charset="0"/>
                <a:cs typeface="Times New Roman" pitchFamily="18" charset="0"/>
              </a:rPr>
              <a:t>1</a:t>
            </a:r>
            <a:r>
              <a:rPr lang="en-US" sz="2000" i="1" dirty="0" smtClean="0">
                <a:solidFill>
                  <a:srgbClr val="FF0000"/>
                </a:solidFill>
                <a:latin typeface="Times New Roman" pitchFamily="18" charset="0"/>
                <a:cs typeface="Times New Roman" pitchFamily="18" charset="0"/>
              </a:rPr>
              <a:t> / sin </a:t>
            </a:r>
            <a:r>
              <a:rPr lang="el-GR" sz="2000" i="1" dirty="0" smtClean="0">
                <a:solidFill>
                  <a:srgbClr val="FF0000"/>
                </a:solidFill>
                <a:latin typeface="Times New Roman" pitchFamily="18" charset="0"/>
                <a:cs typeface="Times New Roman" pitchFamily="18" charset="0"/>
              </a:rPr>
              <a:t>φ</a:t>
            </a:r>
            <a:r>
              <a:rPr lang="el-GR" sz="1200" i="1" dirty="0" smtClean="0">
                <a:solidFill>
                  <a:srgbClr val="FF0000"/>
                </a:solidFill>
                <a:latin typeface="Times New Roman" pitchFamily="18" charset="0"/>
                <a:cs typeface="Times New Roman" pitchFamily="18" charset="0"/>
              </a:rPr>
              <a:t>2</a:t>
            </a:r>
            <a:r>
              <a:rPr lang="en-US" sz="2200" dirty="0" smtClean="0">
                <a:solidFill>
                  <a:srgbClr val="FF0000"/>
                </a:solidFill>
                <a:latin typeface="Times New Roman" pitchFamily="18" charset="0"/>
                <a:cs typeface="Times New Roman" pitchFamily="18" charset="0"/>
              </a:rPr>
              <a:t>  = </a:t>
            </a:r>
            <a:r>
              <a:rPr lang="en-US" sz="2000" i="1" dirty="0" smtClean="0">
                <a:solidFill>
                  <a:srgbClr val="FF0000"/>
                </a:solidFill>
                <a:latin typeface="Times New Roman" pitchFamily="18" charset="0"/>
                <a:cs typeface="Times New Roman" pitchFamily="18" charset="0"/>
              </a:rPr>
              <a:t>n</a:t>
            </a:r>
            <a:r>
              <a:rPr lang="en-US" sz="1050" i="1" dirty="0" smtClean="0">
                <a:solidFill>
                  <a:srgbClr val="FF0000"/>
                </a:solidFill>
                <a:latin typeface="Times New Roman" pitchFamily="18" charset="0"/>
                <a:cs typeface="Times New Roman" pitchFamily="18" charset="0"/>
              </a:rPr>
              <a:t>2 </a:t>
            </a:r>
            <a:r>
              <a:rPr lang="en-US" sz="1800" i="1" dirty="0" smtClean="0">
                <a:solidFill>
                  <a:srgbClr val="FF0000"/>
                </a:solidFill>
                <a:latin typeface="Times New Roman" pitchFamily="18" charset="0"/>
                <a:cs typeface="Times New Roman" pitchFamily="18" charset="0"/>
              </a:rPr>
              <a:t>/ </a:t>
            </a:r>
            <a:r>
              <a:rPr lang="en-US" sz="2000" i="1" dirty="0" smtClean="0">
                <a:solidFill>
                  <a:srgbClr val="FF0000"/>
                </a:solidFill>
                <a:latin typeface="Times New Roman" pitchFamily="18" charset="0"/>
                <a:cs typeface="Times New Roman" pitchFamily="18" charset="0"/>
              </a:rPr>
              <a:t>n</a:t>
            </a:r>
            <a:r>
              <a:rPr lang="en-US" sz="1050" i="1" dirty="0" smtClean="0">
                <a:solidFill>
                  <a:srgbClr val="FF0000"/>
                </a:solidFill>
                <a:latin typeface="Times New Roman" pitchFamily="18" charset="0"/>
                <a:cs typeface="Times New Roman" pitchFamily="18" charset="0"/>
              </a:rPr>
              <a:t>1</a:t>
            </a:r>
            <a:r>
              <a:rPr lang="en-US" sz="2000" dirty="0" smtClean="0">
                <a:solidFill>
                  <a:srgbClr val="FF0000"/>
                </a:solidFill>
                <a:latin typeface="Times New Roman" pitchFamily="18" charset="0"/>
                <a:cs typeface="Times New Roman" pitchFamily="18" charset="0"/>
              </a:rPr>
              <a:t> </a:t>
            </a:r>
            <a:r>
              <a:rPr lang="en-US" sz="2200" dirty="0" smtClean="0">
                <a:solidFill>
                  <a:srgbClr val="FF0000"/>
                </a:solidFill>
                <a:latin typeface="Times New Roman" pitchFamily="18" charset="0"/>
                <a:cs typeface="Times New Roman" pitchFamily="18" charset="0"/>
              </a:rPr>
              <a:t>            (2.1)</a:t>
            </a:r>
          </a:p>
          <a:p>
            <a:pPr algn="just"/>
            <a:endParaRPr lang="en-US" sz="1400" dirty="0" smtClean="0">
              <a:solidFill>
                <a:srgbClr val="FF0000"/>
              </a:solidFill>
              <a:latin typeface="Times New Roman" pitchFamily="18" charset="0"/>
              <a:cs typeface="Times New Roman" pitchFamily="18" charset="0"/>
            </a:endParaRPr>
          </a:p>
          <a:p>
            <a:pPr algn="just"/>
            <a:r>
              <a:rPr lang="en-US" sz="2000" dirty="0" smtClean="0">
                <a:solidFill>
                  <a:srgbClr val="92D050"/>
                </a:solidFill>
                <a:latin typeface="Times New Roman" pitchFamily="18" charset="0"/>
                <a:cs typeface="Times New Roman" pitchFamily="18" charset="0"/>
              </a:rPr>
              <a:t>It may also be observed in Figure 2.2(a) that a small amount of light is reflected back into the originating dielectric medium (partial internal reflection).</a:t>
            </a:r>
          </a:p>
          <a:p>
            <a:pPr algn="just"/>
            <a:endParaRPr lang="en-US" sz="105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As </a:t>
            </a:r>
            <a:r>
              <a:rPr lang="en-US" sz="2400" b="1" i="1" dirty="0" smtClean="0">
                <a:solidFill>
                  <a:srgbClr val="0070C0"/>
                </a:solidFill>
                <a:latin typeface="Times New Roman" pitchFamily="18" charset="0"/>
                <a:cs typeface="Times New Roman" pitchFamily="18" charset="0"/>
              </a:rPr>
              <a:t>n</a:t>
            </a:r>
            <a:r>
              <a:rPr lang="en-US" sz="1200" b="1" i="1" dirty="0" smtClean="0">
                <a:solidFill>
                  <a:srgbClr val="0070C0"/>
                </a:solidFill>
                <a:latin typeface="Times New Roman" pitchFamily="18" charset="0"/>
                <a:cs typeface="Times New Roman" pitchFamily="18" charset="0"/>
              </a:rPr>
              <a:t>1</a:t>
            </a:r>
            <a:r>
              <a:rPr lang="en-US" sz="2400" b="1" i="1" dirty="0" smtClean="0">
                <a:solidFill>
                  <a:srgbClr val="0070C0"/>
                </a:solidFill>
                <a:latin typeface="Times New Roman" pitchFamily="18" charset="0"/>
                <a:cs typeface="Times New Roman" pitchFamily="18" charset="0"/>
              </a:rPr>
              <a:t> is greater than n</a:t>
            </a:r>
            <a:r>
              <a:rPr lang="en-US" sz="1200" b="1" i="1" dirty="0" smtClean="0">
                <a:solidFill>
                  <a:srgbClr val="0070C0"/>
                </a:solidFill>
                <a:latin typeface="Times New Roman" pitchFamily="18" charset="0"/>
                <a:cs typeface="Times New Roman" pitchFamily="18" charset="0"/>
              </a:rPr>
              <a:t>2</a:t>
            </a:r>
            <a:r>
              <a:rPr lang="en-US" sz="2200" i="1" dirty="0" smtClean="0">
                <a:solidFill>
                  <a:srgbClr val="0070C0"/>
                </a:solidFill>
                <a:latin typeface="Times New Roman" pitchFamily="18" charset="0"/>
                <a:cs typeface="Times New Roman" pitchFamily="18" charset="0"/>
              </a:rPr>
              <a:t>, </a:t>
            </a:r>
            <a:r>
              <a:rPr lang="en-US" sz="2200" dirty="0" smtClean="0">
                <a:solidFill>
                  <a:srgbClr val="0070C0"/>
                </a:solidFill>
                <a:latin typeface="Times New Roman" pitchFamily="18" charset="0"/>
                <a:cs typeface="Times New Roman" pitchFamily="18" charset="0"/>
              </a:rPr>
              <a:t>the angle of refraction is always greater than the angle of incidence. (</a:t>
            </a:r>
            <a:r>
              <a:rPr lang="en-US" sz="2400" dirty="0" smtClean="0">
                <a:latin typeface="Times New Roman" pitchFamily="18" charset="0"/>
                <a:cs typeface="Times New Roman" pitchFamily="18" charset="0"/>
              </a:rPr>
              <a:t>φ</a:t>
            </a:r>
            <a:r>
              <a:rPr lang="en-US" sz="14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 is greater than φ</a:t>
            </a:r>
            <a:r>
              <a:rPr lang="en-US" sz="1100" dirty="0" smtClean="0">
                <a:latin typeface="Times New Roman" pitchFamily="18" charset="0"/>
                <a:cs typeface="Times New Roman" pitchFamily="18" charset="0"/>
              </a:rPr>
              <a:t>1</a:t>
            </a:r>
            <a:r>
              <a:rPr lang="en-US" sz="1800" dirty="0" smtClean="0">
                <a:latin typeface="Times New Roman" pitchFamily="18" charset="0"/>
                <a:cs typeface="Times New Roman" pitchFamily="18" charset="0"/>
              </a:rPr>
              <a:t> )</a:t>
            </a:r>
            <a:endParaRPr lang="en-US" sz="2200" dirty="0" smtClean="0">
              <a:solidFill>
                <a:srgbClr val="0070C0"/>
              </a:solidFill>
              <a:latin typeface="Times New Roman" pitchFamily="18" charset="0"/>
              <a:cs typeface="Times New Roman" pitchFamily="18" charset="0"/>
            </a:endParaRPr>
          </a:p>
          <a:p>
            <a:pPr algn="just"/>
            <a:endParaRPr lang="en-US" sz="10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Thus, when the </a:t>
            </a:r>
            <a:r>
              <a:rPr lang="en-US" sz="2200" b="1" dirty="0" smtClean="0">
                <a:solidFill>
                  <a:srgbClr val="0070C0"/>
                </a:solidFill>
                <a:latin typeface="Times New Roman" pitchFamily="18" charset="0"/>
                <a:cs typeface="Times New Roman" pitchFamily="18" charset="0"/>
              </a:rPr>
              <a:t>angle of refraction (</a:t>
            </a:r>
            <a:r>
              <a:rPr lang="en-US" sz="2400" b="1" dirty="0" smtClean="0">
                <a:solidFill>
                  <a:srgbClr val="0070C0"/>
                </a:solidFill>
                <a:latin typeface="Times New Roman" pitchFamily="18" charset="0"/>
                <a:cs typeface="Times New Roman" pitchFamily="18" charset="0"/>
              </a:rPr>
              <a:t>φ</a:t>
            </a:r>
            <a:r>
              <a:rPr lang="en-US" sz="1400" b="1" dirty="0" smtClean="0">
                <a:solidFill>
                  <a:srgbClr val="0070C0"/>
                </a:solidFill>
                <a:latin typeface="Times New Roman" pitchFamily="18" charset="0"/>
                <a:cs typeface="Times New Roman" pitchFamily="18" charset="0"/>
              </a:rPr>
              <a:t>2</a:t>
            </a:r>
            <a:r>
              <a:rPr lang="en-US" sz="2400" b="1" dirty="0" smtClean="0">
                <a:solidFill>
                  <a:srgbClr val="0070C0"/>
                </a:solidFill>
                <a:latin typeface="Times New Roman" pitchFamily="18" charset="0"/>
                <a:cs typeface="Times New Roman" pitchFamily="18" charset="0"/>
              </a:rPr>
              <a:t>)</a:t>
            </a:r>
            <a:r>
              <a:rPr lang="en-US" sz="2200" b="1" dirty="0" smtClean="0">
                <a:solidFill>
                  <a:srgbClr val="0070C0"/>
                </a:solidFill>
                <a:latin typeface="Times New Roman" pitchFamily="18" charset="0"/>
                <a:cs typeface="Times New Roman" pitchFamily="18" charset="0"/>
              </a:rPr>
              <a:t> is 90° </a:t>
            </a:r>
            <a:r>
              <a:rPr lang="en-US" sz="2200" dirty="0" smtClean="0">
                <a:solidFill>
                  <a:srgbClr val="00B050"/>
                </a:solidFill>
                <a:latin typeface="Times New Roman" pitchFamily="18" charset="0"/>
                <a:cs typeface="Times New Roman" pitchFamily="18" charset="0"/>
              </a:rPr>
              <a:t>and the refracted ray emerges </a:t>
            </a:r>
            <a:r>
              <a:rPr lang="en-US" sz="2200" b="1" dirty="0" smtClean="0">
                <a:solidFill>
                  <a:srgbClr val="0070C0"/>
                </a:solidFill>
                <a:latin typeface="Times New Roman" pitchFamily="18" charset="0"/>
                <a:cs typeface="Times New Roman" pitchFamily="18" charset="0"/>
              </a:rPr>
              <a:t>parallel to the interface </a:t>
            </a:r>
            <a:r>
              <a:rPr lang="en-US" sz="2200" dirty="0" smtClean="0">
                <a:solidFill>
                  <a:srgbClr val="00B050"/>
                </a:solidFill>
                <a:latin typeface="Times New Roman" pitchFamily="18" charset="0"/>
                <a:cs typeface="Times New Roman" pitchFamily="18" charset="0"/>
              </a:rPr>
              <a:t>between the dielectrics</a:t>
            </a:r>
            <a:r>
              <a:rPr lang="en-US" sz="2200" dirty="0" smtClean="0">
                <a:latin typeface="Times New Roman" pitchFamily="18" charset="0"/>
                <a:cs typeface="Times New Roman" pitchFamily="18" charset="0"/>
              </a:rPr>
              <a:t>, the angle of incidence must be less than 90° </a:t>
            </a:r>
            <a:r>
              <a:rPr lang="en-US" sz="2200" smtClean="0">
                <a:latin typeface="Times New Roman" pitchFamily="18" charset="0"/>
                <a:cs typeface="Times New Roman" pitchFamily="18" charset="0"/>
              </a:rPr>
              <a:t>(</a:t>
            </a:r>
            <a:r>
              <a:rPr lang="en-US" sz="2400" smtClean="0">
                <a:latin typeface="Times New Roman" pitchFamily="18" charset="0"/>
                <a:cs typeface="Times New Roman" pitchFamily="18" charset="0"/>
              </a:rPr>
              <a:t>φ</a:t>
            </a:r>
            <a:r>
              <a:rPr lang="en-US" sz="1400" smtClean="0">
                <a:latin typeface="Times New Roman" pitchFamily="18" charset="0"/>
                <a:cs typeface="Times New Roman" pitchFamily="18" charset="0"/>
              </a:rPr>
              <a:t>1 ˂  90</a:t>
            </a:r>
            <a:r>
              <a:rPr lang="en-US" sz="1800" smtClean="0">
                <a:latin typeface="Times New Roman" pitchFamily="18" charset="0"/>
                <a:cs typeface="Times New Roman" pitchFamily="18" charset="0"/>
              </a:rPr>
              <a:t>°</a:t>
            </a:r>
            <a:r>
              <a:rPr lang="en-US" sz="240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n-US" sz="2200" dirty="0" smtClean="0">
                <a:latin typeface="Times New Roman" pitchFamily="18" charset="0"/>
                <a:cs typeface="Times New Roman" pitchFamily="18" charset="0"/>
              </a:rPr>
              <a:t>. </a:t>
            </a:r>
          </a:p>
          <a:p>
            <a:pPr algn="just"/>
            <a:endParaRPr lang="en-US" sz="100"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This is the limiting case of refraction and the angle of incidence is now known as the critical angle </a:t>
            </a:r>
            <a:r>
              <a:rPr lang="en-US" sz="2400" dirty="0" err="1" smtClean="0">
                <a:solidFill>
                  <a:srgbClr val="FF0000"/>
                </a:solidFill>
                <a:latin typeface="Times New Roman" pitchFamily="18" charset="0"/>
                <a:cs typeface="Times New Roman" pitchFamily="18" charset="0"/>
              </a:rPr>
              <a:t>φ</a:t>
            </a:r>
            <a:r>
              <a:rPr lang="en-US" sz="1600" dirty="0" err="1" smtClean="0">
                <a:solidFill>
                  <a:srgbClr val="FF0000"/>
                </a:solidFill>
                <a:latin typeface="Times New Roman" pitchFamily="18" charset="0"/>
                <a:cs typeface="Times New Roman" pitchFamily="18" charset="0"/>
              </a:rPr>
              <a:t>c</a:t>
            </a:r>
            <a:r>
              <a:rPr lang="en-US" sz="2200" dirty="0" smtClean="0">
                <a:solidFill>
                  <a:srgbClr val="FF0000"/>
                </a:solidFill>
                <a:latin typeface="Times New Roman" pitchFamily="18" charset="0"/>
                <a:cs typeface="Times New Roman" pitchFamily="18" charset="0"/>
              </a:rPr>
              <a:t>, as shown in Figure 2.2(b). </a:t>
            </a:r>
          </a:p>
          <a:p>
            <a:pPr algn="just"/>
            <a:r>
              <a:rPr lang="en-US" sz="2200" dirty="0" smtClean="0">
                <a:latin typeface="Times New Roman" pitchFamily="18" charset="0"/>
                <a:cs typeface="Times New Roman" pitchFamily="18" charset="0"/>
              </a:rPr>
              <a:t>From Eq. (2.1) the value of the </a:t>
            </a:r>
            <a:r>
              <a:rPr lang="en-US" sz="2200" dirty="0" smtClean="0">
                <a:solidFill>
                  <a:srgbClr val="00B0F0"/>
                </a:solidFill>
                <a:latin typeface="Times New Roman" pitchFamily="18" charset="0"/>
                <a:cs typeface="Times New Roman" pitchFamily="18" charset="0"/>
              </a:rPr>
              <a:t>critical angle is given by:</a:t>
            </a:r>
          </a:p>
          <a:p>
            <a:pPr algn="just">
              <a:buNone/>
            </a:pPr>
            <a:r>
              <a:rPr lang="en-US" sz="2200" dirty="0" smtClean="0">
                <a:solidFill>
                  <a:srgbClr val="00B0F0"/>
                </a:solidFill>
                <a:latin typeface="Times New Roman" pitchFamily="18" charset="0"/>
                <a:cs typeface="Times New Roman" pitchFamily="18" charset="0"/>
              </a:rPr>
              <a:t> 					sin </a:t>
            </a:r>
            <a:r>
              <a:rPr lang="el-GR" sz="2200" dirty="0" smtClean="0">
                <a:solidFill>
                  <a:srgbClr val="00B0F0"/>
                </a:solidFill>
                <a:latin typeface="Times New Roman" pitchFamily="18" charset="0"/>
                <a:cs typeface="Times New Roman" pitchFamily="18" charset="0"/>
              </a:rPr>
              <a:t>φ</a:t>
            </a:r>
            <a:r>
              <a:rPr lang="en-US" sz="1400" dirty="0" smtClean="0">
                <a:solidFill>
                  <a:srgbClr val="00B0F0"/>
                </a:solidFill>
                <a:latin typeface="Times New Roman" pitchFamily="18" charset="0"/>
                <a:cs typeface="Times New Roman" pitchFamily="18" charset="0"/>
              </a:rPr>
              <a:t>c</a:t>
            </a:r>
            <a:r>
              <a:rPr lang="en-US" sz="2200" dirty="0" smtClean="0">
                <a:solidFill>
                  <a:srgbClr val="00B0F0"/>
                </a:solidFill>
                <a:latin typeface="Times New Roman" pitchFamily="18" charset="0"/>
                <a:cs typeface="Times New Roman" pitchFamily="18" charset="0"/>
              </a:rPr>
              <a:t> = </a:t>
            </a:r>
            <a:r>
              <a:rPr lang="en-US" sz="2000" i="1" dirty="0" smtClean="0">
                <a:solidFill>
                  <a:srgbClr val="00B0F0"/>
                </a:solidFill>
                <a:latin typeface="Times New Roman" pitchFamily="18" charset="0"/>
                <a:cs typeface="Times New Roman" pitchFamily="18" charset="0"/>
              </a:rPr>
              <a:t>n</a:t>
            </a:r>
            <a:r>
              <a:rPr lang="en-US" sz="1050" i="1" dirty="0" smtClean="0">
                <a:solidFill>
                  <a:srgbClr val="00B0F0"/>
                </a:solidFill>
                <a:latin typeface="Times New Roman" pitchFamily="18" charset="0"/>
                <a:cs typeface="Times New Roman" pitchFamily="18" charset="0"/>
              </a:rPr>
              <a:t>2 </a:t>
            </a:r>
            <a:r>
              <a:rPr lang="en-US" sz="1800" i="1" dirty="0" smtClean="0">
                <a:solidFill>
                  <a:srgbClr val="00B0F0"/>
                </a:solidFill>
                <a:latin typeface="Times New Roman" pitchFamily="18" charset="0"/>
                <a:cs typeface="Times New Roman" pitchFamily="18" charset="0"/>
              </a:rPr>
              <a:t>/ </a:t>
            </a:r>
            <a:r>
              <a:rPr lang="en-US" sz="2000" i="1" dirty="0" smtClean="0">
                <a:solidFill>
                  <a:srgbClr val="00B0F0"/>
                </a:solidFill>
                <a:latin typeface="Times New Roman" pitchFamily="18" charset="0"/>
                <a:cs typeface="Times New Roman" pitchFamily="18" charset="0"/>
              </a:rPr>
              <a:t>n</a:t>
            </a:r>
            <a:r>
              <a:rPr lang="en-US" sz="1050" i="1" dirty="0" smtClean="0">
                <a:solidFill>
                  <a:srgbClr val="00B0F0"/>
                </a:solidFill>
                <a:latin typeface="Times New Roman" pitchFamily="18" charset="0"/>
                <a:cs typeface="Times New Roman" pitchFamily="18" charset="0"/>
              </a:rPr>
              <a:t>1</a:t>
            </a:r>
            <a:r>
              <a:rPr lang="en-US" sz="1050" dirty="0" smtClean="0">
                <a:solidFill>
                  <a:srgbClr val="00B0F0"/>
                </a:solidFill>
                <a:latin typeface="Times New Roman" pitchFamily="18" charset="0"/>
                <a:cs typeface="Times New Roman" pitchFamily="18" charset="0"/>
              </a:rPr>
              <a:t>       or  </a:t>
            </a:r>
            <a:r>
              <a:rPr lang="el-GR" sz="2800" dirty="0" smtClean="0">
                <a:solidFill>
                  <a:srgbClr val="00B0F0"/>
                </a:solidFill>
                <a:latin typeface="Times New Roman" pitchFamily="18" charset="0"/>
                <a:cs typeface="Times New Roman" pitchFamily="18" charset="0"/>
              </a:rPr>
              <a:t>φ</a:t>
            </a:r>
            <a:r>
              <a:rPr lang="en-US" sz="1600" dirty="0" smtClean="0">
                <a:solidFill>
                  <a:srgbClr val="00B0F0"/>
                </a:solidFill>
                <a:latin typeface="Times New Roman" pitchFamily="18" charset="0"/>
                <a:cs typeface="Times New Roman" pitchFamily="18" charset="0"/>
              </a:rPr>
              <a:t>c =  Sin-1 (n</a:t>
            </a:r>
            <a:r>
              <a:rPr lang="en-US" sz="800" dirty="0" smtClean="0">
                <a:solidFill>
                  <a:srgbClr val="00B0F0"/>
                </a:solidFill>
                <a:latin typeface="Times New Roman" pitchFamily="18" charset="0"/>
                <a:cs typeface="Times New Roman" pitchFamily="18" charset="0"/>
              </a:rPr>
              <a:t>2</a:t>
            </a:r>
            <a:r>
              <a:rPr lang="en-US" sz="1600" dirty="0" smtClean="0">
                <a:solidFill>
                  <a:srgbClr val="00B0F0"/>
                </a:solidFill>
                <a:latin typeface="Times New Roman" pitchFamily="18" charset="0"/>
                <a:cs typeface="Times New Roman" pitchFamily="18" charset="0"/>
              </a:rPr>
              <a:t> /n</a:t>
            </a:r>
            <a:r>
              <a:rPr lang="en-US" sz="700" dirty="0" smtClean="0">
                <a:solidFill>
                  <a:srgbClr val="00B0F0"/>
                </a:solidFill>
                <a:latin typeface="Times New Roman" pitchFamily="18" charset="0"/>
                <a:cs typeface="Times New Roman" pitchFamily="18" charset="0"/>
              </a:rPr>
              <a:t>1</a:t>
            </a:r>
            <a:r>
              <a:rPr lang="en-US" sz="1600" dirty="0" smtClean="0">
                <a:solidFill>
                  <a:srgbClr val="00B0F0"/>
                </a:solidFill>
                <a:latin typeface="Times New Roman" pitchFamily="18" charset="0"/>
                <a:cs typeface="Times New Roman" pitchFamily="18" charset="0"/>
              </a:rPr>
              <a:t>)</a:t>
            </a:r>
            <a:r>
              <a:rPr lang="en-US" sz="1050" dirty="0" smtClean="0">
                <a:solidFill>
                  <a:srgbClr val="00B0F0"/>
                </a:solidFill>
                <a:latin typeface="Times New Roman" pitchFamily="18" charset="0"/>
                <a:cs typeface="Times New Roman" pitchFamily="18" charset="0"/>
              </a:rPr>
              <a:t>	</a:t>
            </a:r>
            <a:r>
              <a:rPr lang="en-US" sz="1050"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(2.2)</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228600"/>
          </a:xfrm>
        </p:spPr>
        <p:txBody>
          <a:bodyPr>
            <a:noAutofit/>
          </a:bodyPr>
          <a:lstStyle/>
          <a:p>
            <a:r>
              <a:rPr lang="en-US" sz="2000" b="1" i="1" dirty="0" smtClean="0">
                <a:solidFill>
                  <a:srgbClr val="00B050"/>
                </a:solidFill>
                <a:latin typeface="Times New Roman" pitchFamily="18" charset="0"/>
                <a:cs typeface="Times New Roman" pitchFamily="18" charset="0"/>
              </a:rPr>
              <a:t>Optical fiber Waveguides:-  Ray theory transmission-  </a:t>
            </a:r>
            <a:r>
              <a:rPr lang="en-US" sz="2000" b="1" i="1" u="sng" dirty="0" smtClean="0">
                <a:solidFill>
                  <a:srgbClr val="FF0000"/>
                </a:solidFill>
                <a:latin typeface="Times New Roman" pitchFamily="18" charset="0"/>
                <a:cs typeface="Times New Roman" pitchFamily="18" charset="0"/>
              </a:rPr>
              <a:t>Total internal reflection-4</a:t>
            </a:r>
            <a:r>
              <a:rPr lang="en-US" sz="2400" b="1" i="1" u="sng" dirty="0" smtClean="0">
                <a:solidFill>
                  <a:srgbClr val="FF0000"/>
                </a:solidFill>
                <a:latin typeface="Times New Roman" pitchFamily="18" charset="0"/>
                <a:cs typeface="Times New Roman" pitchFamily="18" charset="0"/>
              </a:rPr>
              <a:t>:</a:t>
            </a:r>
            <a:endParaRPr lang="en-US" sz="2200" dirty="0"/>
          </a:p>
        </p:txBody>
      </p:sp>
      <p:sp>
        <p:nvSpPr>
          <p:cNvPr id="3" name="Content Placeholder 2"/>
          <p:cNvSpPr>
            <a:spLocks noGrp="1"/>
          </p:cNvSpPr>
          <p:nvPr>
            <p:ph idx="1"/>
          </p:nvPr>
        </p:nvSpPr>
        <p:spPr>
          <a:xfrm>
            <a:off x="152400" y="533400"/>
            <a:ext cx="8839200" cy="6096000"/>
          </a:xfrm>
        </p:spPr>
        <p:txBody>
          <a:bodyPr>
            <a:normAutofit/>
          </a:bodyPr>
          <a:lstStyle/>
          <a:p>
            <a:pPr algn="just"/>
            <a:r>
              <a:rPr lang="en-US" sz="2000" dirty="0" smtClean="0">
                <a:solidFill>
                  <a:srgbClr val="FF0000"/>
                </a:solidFill>
                <a:latin typeface="Times New Roman" pitchFamily="18" charset="0"/>
                <a:cs typeface="Times New Roman" pitchFamily="18" charset="0"/>
              </a:rPr>
              <a:t>At angles of incidence greater than the critical angle the light is reflected back into the originating dielectric medium (</a:t>
            </a:r>
            <a:r>
              <a:rPr lang="en-US" sz="2000" dirty="0" smtClean="0">
                <a:solidFill>
                  <a:srgbClr val="92D050"/>
                </a:solidFill>
                <a:latin typeface="Times New Roman" pitchFamily="18" charset="0"/>
                <a:cs typeface="Times New Roman" pitchFamily="18" charset="0"/>
              </a:rPr>
              <a:t>total internal reflection</a:t>
            </a:r>
            <a:r>
              <a:rPr lang="en-US" sz="2000" dirty="0" smtClean="0">
                <a:solidFill>
                  <a:srgbClr val="FF0000"/>
                </a:solidFill>
                <a:latin typeface="Times New Roman" pitchFamily="18" charset="0"/>
                <a:cs typeface="Times New Roman" pitchFamily="18" charset="0"/>
              </a:rPr>
              <a:t>) with high efficiency (around 99.9%).</a:t>
            </a:r>
          </a:p>
          <a:p>
            <a:pPr algn="just"/>
            <a:endParaRPr lang="en-US" sz="2000" dirty="0" smtClean="0">
              <a:latin typeface="Times New Roman" pitchFamily="18" charset="0"/>
              <a:cs typeface="Times New Roman" pitchFamily="18" charset="0"/>
            </a:endParaRPr>
          </a:p>
          <a:p>
            <a:pPr algn="just"/>
            <a:r>
              <a:rPr lang="en-US" sz="2000" dirty="0" smtClean="0">
                <a:solidFill>
                  <a:srgbClr val="92D050"/>
                </a:solidFill>
                <a:latin typeface="Times New Roman" pitchFamily="18" charset="0"/>
                <a:cs typeface="Times New Roman" pitchFamily="18" charset="0"/>
              </a:rPr>
              <a:t>Hence, it may be observed in Figure 2.2(c) that total internal reflection occurs at the interface between two dielectrics of differing refractive indices when light is incident on the dielectric of lower index from the dielectric of higher index, and the </a:t>
            </a:r>
            <a:r>
              <a:rPr lang="en-US" sz="2000" dirty="0" smtClean="0">
                <a:solidFill>
                  <a:srgbClr val="0070C0"/>
                </a:solidFill>
                <a:latin typeface="Times New Roman" pitchFamily="18" charset="0"/>
                <a:cs typeface="Times New Roman" pitchFamily="18" charset="0"/>
              </a:rPr>
              <a:t>angle of incidence of the ray exceeds the critical value. </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This is the mechanism by which light at a sufficiently shallow angle (less than 90° − </a:t>
            </a:r>
            <a:r>
              <a:rPr lang="en-US" sz="2000" dirty="0" err="1" smtClean="0">
                <a:latin typeface="Times New Roman" pitchFamily="18" charset="0"/>
                <a:cs typeface="Times New Roman" pitchFamily="18" charset="0"/>
              </a:rPr>
              <a:t>φ</a:t>
            </a:r>
            <a:r>
              <a:rPr lang="en-US" sz="1600" dirty="0" err="1" smtClean="0">
                <a:latin typeface="Times New Roman" pitchFamily="18" charset="0"/>
                <a:cs typeface="Times New Roman" pitchFamily="18" charset="0"/>
              </a:rPr>
              <a:t>c</a:t>
            </a:r>
            <a:r>
              <a:rPr lang="en-US" sz="2000" dirty="0" smtClean="0">
                <a:latin typeface="Times New Roman" pitchFamily="18" charset="0"/>
                <a:cs typeface="Times New Roman" pitchFamily="18" charset="0"/>
              </a:rPr>
              <a:t>) may be considered to propagate down an optical fiber with low loss.</a:t>
            </a:r>
          </a:p>
          <a:p>
            <a:pPr algn="just"/>
            <a:r>
              <a:rPr lang="en-US" sz="2000" dirty="0" smtClean="0">
                <a:latin typeface="Times New Roman" pitchFamily="18" charset="0"/>
                <a:cs typeface="Times New Roman" pitchFamily="18" charset="0"/>
              </a:rPr>
              <a:t> </a:t>
            </a:r>
          </a:p>
          <a:p>
            <a:pPr algn="just"/>
            <a:r>
              <a:rPr lang="en-US" sz="2000" dirty="0" smtClean="0">
                <a:solidFill>
                  <a:srgbClr val="0070C0"/>
                </a:solidFill>
                <a:latin typeface="Times New Roman" pitchFamily="18" charset="0"/>
                <a:cs typeface="Times New Roman" pitchFamily="18" charset="0"/>
              </a:rPr>
              <a:t>Figure 2.3 illustrates the transmission of a light ray in an optical fiber via a </a:t>
            </a:r>
            <a:r>
              <a:rPr lang="en-US" sz="2000" dirty="0" smtClean="0">
                <a:solidFill>
                  <a:srgbClr val="FF0000"/>
                </a:solidFill>
                <a:latin typeface="Times New Roman" pitchFamily="18" charset="0"/>
                <a:cs typeface="Times New Roman" pitchFamily="18" charset="0"/>
              </a:rPr>
              <a:t>series of total internal reflections</a:t>
            </a:r>
            <a:r>
              <a:rPr lang="en-US" sz="2000" dirty="0" smtClean="0">
                <a:solidFill>
                  <a:srgbClr val="0070C0"/>
                </a:solidFill>
                <a:latin typeface="Times New Roman" pitchFamily="18" charset="0"/>
                <a:cs typeface="Times New Roman" pitchFamily="18" charset="0"/>
              </a:rPr>
              <a:t> at the interface of the silica core and the slightly lower refractive index silica cladding.</a:t>
            </a:r>
          </a:p>
          <a:p>
            <a:pPr algn="just"/>
            <a:endParaRPr lang="en-US" sz="20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The ray has an </a:t>
            </a:r>
            <a:r>
              <a:rPr lang="en-US" sz="2000" dirty="0" smtClean="0">
                <a:solidFill>
                  <a:srgbClr val="FF0000"/>
                </a:solidFill>
                <a:latin typeface="Times New Roman" pitchFamily="18" charset="0"/>
                <a:cs typeface="Times New Roman" pitchFamily="18" charset="0"/>
              </a:rPr>
              <a:t>angle of incidence φ </a:t>
            </a:r>
            <a:r>
              <a:rPr lang="en-US" sz="2000" dirty="0" smtClean="0">
                <a:solidFill>
                  <a:srgbClr val="00B050"/>
                </a:solidFill>
                <a:latin typeface="Times New Roman" pitchFamily="18" charset="0"/>
                <a:cs typeface="Times New Roman" pitchFamily="18" charset="0"/>
              </a:rPr>
              <a:t>at the interface which is </a:t>
            </a:r>
            <a:r>
              <a:rPr lang="en-US" sz="2000" dirty="0" smtClean="0">
                <a:solidFill>
                  <a:srgbClr val="FF0000"/>
                </a:solidFill>
                <a:latin typeface="Times New Roman" pitchFamily="18" charset="0"/>
                <a:cs typeface="Times New Roman" pitchFamily="18" charset="0"/>
              </a:rPr>
              <a:t>greater than the critical angle</a:t>
            </a:r>
            <a:r>
              <a:rPr lang="en-US" sz="2000" dirty="0" smtClean="0">
                <a:solidFill>
                  <a:srgbClr val="00B050"/>
                </a:solidFill>
                <a:latin typeface="Times New Roman" pitchFamily="18" charset="0"/>
                <a:cs typeface="Times New Roman" pitchFamily="18" charset="0"/>
              </a:rPr>
              <a:t> and is reflected at the same angle to the normal.</a:t>
            </a:r>
            <a:endParaRPr lang="en-US" sz="20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Autofit/>
          </a:bodyPr>
          <a:lstStyle/>
          <a:p>
            <a:r>
              <a:rPr lang="en-US" sz="1800" b="1" i="1" dirty="0" smtClean="0">
                <a:solidFill>
                  <a:srgbClr val="00B050"/>
                </a:solidFill>
                <a:latin typeface="Times New Roman" pitchFamily="18" charset="0"/>
                <a:cs typeface="Times New Roman" pitchFamily="18" charset="0"/>
              </a:rPr>
              <a:t>Optical fiber Waveguides:-  Ray theory transmission-  </a:t>
            </a:r>
            <a:r>
              <a:rPr lang="en-US" sz="1800" b="1" i="1" u="sng" dirty="0" smtClean="0">
                <a:solidFill>
                  <a:srgbClr val="FF0000"/>
                </a:solidFill>
                <a:latin typeface="Times New Roman" pitchFamily="18" charset="0"/>
                <a:cs typeface="Times New Roman" pitchFamily="18" charset="0"/>
              </a:rPr>
              <a:t>Total internal reflection-5</a:t>
            </a:r>
            <a:r>
              <a:rPr lang="en-US" sz="2800" b="1" i="1" u="sng" dirty="0" smtClean="0">
                <a:solidFill>
                  <a:srgbClr val="FF0000"/>
                </a:solidFill>
                <a:latin typeface="Times New Roman" pitchFamily="18" charset="0"/>
                <a:cs typeface="Times New Roman" pitchFamily="18" charset="0"/>
              </a:rPr>
              <a:t>:</a:t>
            </a:r>
            <a:endParaRPr lang="en-US" sz="2200" dirty="0"/>
          </a:p>
        </p:txBody>
      </p:sp>
      <p:pic>
        <p:nvPicPr>
          <p:cNvPr id="2050" name="Picture 2"/>
          <p:cNvPicPr>
            <a:picLocks noGrp="1" noChangeAspect="1" noChangeArrowheads="1"/>
          </p:cNvPicPr>
          <p:nvPr>
            <p:ph idx="1"/>
          </p:nvPr>
        </p:nvPicPr>
        <p:blipFill>
          <a:blip r:embed="rId2"/>
          <a:srcRect/>
          <a:stretch>
            <a:fillRect/>
          </a:stretch>
        </p:blipFill>
        <p:spPr bwMode="auto">
          <a:xfrm>
            <a:off x="304800" y="1447800"/>
            <a:ext cx="8686800" cy="3581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Autofit/>
          </a:bodyPr>
          <a:lstStyle/>
          <a:p>
            <a:r>
              <a:rPr lang="en-US" sz="2400" b="1" dirty="0" smtClean="0">
                <a:solidFill>
                  <a:srgbClr val="FF0000"/>
                </a:solidFill>
              </a:rPr>
              <a:t>Historical development              -2</a:t>
            </a:r>
            <a:endParaRPr lang="en-US" sz="2400" dirty="0"/>
          </a:p>
        </p:txBody>
      </p:sp>
      <p:sp>
        <p:nvSpPr>
          <p:cNvPr id="3" name="Content Placeholder 2"/>
          <p:cNvSpPr>
            <a:spLocks noGrp="1"/>
          </p:cNvSpPr>
          <p:nvPr>
            <p:ph idx="1"/>
          </p:nvPr>
        </p:nvSpPr>
        <p:spPr>
          <a:xfrm>
            <a:off x="228600" y="685800"/>
            <a:ext cx="8686800" cy="5440363"/>
          </a:xfrm>
        </p:spPr>
        <p:txBody>
          <a:bodyPr>
            <a:normAutofit/>
          </a:bodyPr>
          <a:lstStyle/>
          <a:p>
            <a:pPr algn="just"/>
            <a:r>
              <a:rPr lang="en-US" sz="2400" dirty="0" smtClean="0">
                <a:solidFill>
                  <a:srgbClr val="0070C0"/>
                </a:solidFill>
                <a:latin typeface="Times New Roman" pitchFamily="18" charset="0"/>
                <a:cs typeface="Times New Roman" pitchFamily="18" charset="0"/>
              </a:rPr>
              <a:t>Nevertheless lower frequency and hence longer wavelength electromagnetic waves*(i.e. radio and microwave) proved suitable carriers for information transfer in the atmosphere, being </a:t>
            </a:r>
            <a:r>
              <a:rPr lang="en-US" sz="2400" dirty="0" smtClean="0">
                <a:solidFill>
                  <a:srgbClr val="7030A0"/>
                </a:solidFill>
                <a:latin typeface="Times New Roman" pitchFamily="18" charset="0"/>
                <a:cs typeface="Times New Roman" pitchFamily="18" charset="0"/>
              </a:rPr>
              <a:t>far less affected by these atmospheric conditions.</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r>
              <a:rPr lang="en-US" sz="2400" dirty="0" smtClean="0">
                <a:solidFill>
                  <a:srgbClr val="FF0000"/>
                </a:solidFill>
                <a:latin typeface="Times New Roman" pitchFamily="18" charset="0"/>
                <a:cs typeface="Times New Roman" pitchFamily="18" charset="0"/>
              </a:rPr>
              <a:t>Depending on their wave-lengths, these electromagnetic carriers can be transmitted over </a:t>
            </a:r>
            <a:r>
              <a:rPr lang="en-US" sz="2400" dirty="0" smtClean="0">
                <a:solidFill>
                  <a:srgbClr val="7030A0"/>
                </a:solidFill>
                <a:latin typeface="Times New Roman" pitchFamily="18" charset="0"/>
                <a:cs typeface="Times New Roman" pitchFamily="18" charset="0"/>
              </a:rPr>
              <a:t>considerable distances </a:t>
            </a:r>
            <a:r>
              <a:rPr lang="en-US" sz="2400" dirty="0" smtClean="0">
                <a:solidFill>
                  <a:srgbClr val="FF0000"/>
                </a:solidFill>
                <a:latin typeface="Times New Roman" pitchFamily="18" charset="0"/>
                <a:cs typeface="Times New Roman" pitchFamily="18" charset="0"/>
              </a:rPr>
              <a:t>but are </a:t>
            </a:r>
            <a:r>
              <a:rPr lang="en-US" sz="2400" dirty="0" smtClean="0">
                <a:solidFill>
                  <a:srgbClr val="7030A0"/>
                </a:solidFill>
                <a:latin typeface="Times New Roman" pitchFamily="18" charset="0"/>
                <a:cs typeface="Times New Roman" pitchFamily="18" charset="0"/>
              </a:rPr>
              <a:t>limited in the amount of information</a:t>
            </a:r>
            <a:r>
              <a:rPr lang="en-US" sz="2400" dirty="0" smtClean="0">
                <a:solidFill>
                  <a:srgbClr val="FF0000"/>
                </a:solidFill>
                <a:latin typeface="Times New Roman" pitchFamily="18" charset="0"/>
                <a:cs typeface="Times New Roman" pitchFamily="18" charset="0"/>
              </a:rPr>
              <a:t> they can convey by their frequencies.</a:t>
            </a:r>
          </a:p>
          <a:p>
            <a:pPr algn="just"/>
            <a:endParaRPr lang="en-US" sz="2400" dirty="0" smtClean="0">
              <a:solidFill>
                <a:srgbClr val="FF0000"/>
              </a:solidFill>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(i.e. the information-carrying capacity is </a:t>
            </a:r>
            <a:r>
              <a:rPr lang="en-US" sz="2400" dirty="0" smtClean="0">
                <a:solidFill>
                  <a:srgbClr val="7030A0"/>
                </a:solidFill>
                <a:latin typeface="Times New Roman" pitchFamily="18" charset="0"/>
                <a:cs typeface="Times New Roman" pitchFamily="18" charset="0"/>
              </a:rPr>
              <a:t>directly </a:t>
            </a:r>
            <a:r>
              <a:rPr lang="en-US" sz="2400" dirty="0" smtClean="0">
                <a:solidFill>
                  <a:srgbClr val="FF0000"/>
                </a:solidFill>
                <a:latin typeface="Times New Roman" pitchFamily="18" charset="0"/>
                <a:cs typeface="Times New Roman" pitchFamily="18" charset="0"/>
              </a:rPr>
              <a:t>related to the </a:t>
            </a:r>
            <a:r>
              <a:rPr lang="en-US" sz="2400" dirty="0" smtClean="0">
                <a:solidFill>
                  <a:srgbClr val="7030A0"/>
                </a:solidFill>
                <a:latin typeface="Times New Roman" pitchFamily="18" charset="0"/>
                <a:cs typeface="Times New Roman" pitchFamily="18" charset="0"/>
              </a:rPr>
              <a:t>bandwidth </a:t>
            </a:r>
            <a:r>
              <a:rPr lang="en-US" sz="2400" dirty="0" smtClean="0">
                <a:solidFill>
                  <a:srgbClr val="FF0000"/>
                </a:solidFill>
                <a:latin typeface="Times New Roman" pitchFamily="18" charset="0"/>
                <a:cs typeface="Times New Roman" pitchFamily="18" charset="0"/>
              </a:rPr>
              <a:t>or frequency extent of the modulated carrier, which is generally limited to a fixed fraction of the carrier frequency).</a:t>
            </a:r>
            <a:endParaRPr lang="en-US" sz="2800"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Autofit/>
          </a:bodyPr>
          <a:lstStyle/>
          <a:p>
            <a:r>
              <a:rPr lang="en-US" sz="1800" b="1" i="1" dirty="0" smtClean="0">
                <a:solidFill>
                  <a:srgbClr val="00B050"/>
                </a:solidFill>
                <a:latin typeface="Times New Roman" pitchFamily="18" charset="0"/>
                <a:cs typeface="Times New Roman" pitchFamily="18" charset="0"/>
              </a:rPr>
              <a:t>Optical fiber Waveguides:-  Ray theory transmission-  </a:t>
            </a:r>
            <a:r>
              <a:rPr lang="en-US" sz="1800" b="1" i="1" u="sng" dirty="0" smtClean="0">
                <a:solidFill>
                  <a:srgbClr val="FF0000"/>
                </a:solidFill>
                <a:latin typeface="Times New Roman" pitchFamily="18" charset="0"/>
                <a:cs typeface="Times New Roman" pitchFamily="18" charset="0"/>
              </a:rPr>
              <a:t>Total internal reflection-6</a:t>
            </a:r>
            <a:r>
              <a:rPr lang="en-US" sz="2000" b="1" i="1" u="sng" dirty="0" smtClean="0">
                <a:solidFill>
                  <a:srgbClr val="FF0000"/>
                </a:solidFill>
                <a:latin typeface="Times New Roman" pitchFamily="18" charset="0"/>
                <a:cs typeface="Times New Roman" pitchFamily="18" charset="0"/>
              </a:rPr>
              <a:t>:</a:t>
            </a:r>
            <a:endParaRPr lang="en-US" sz="1800" dirty="0"/>
          </a:p>
        </p:txBody>
      </p:sp>
      <p:sp>
        <p:nvSpPr>
          <p:cNvPr id="3" name="Content Placeholder 2"/>
          <p:cNvSpPr>
            <a:spLocks noGrp="1"/>
          </p:cNvSpPr>
          <p:nvPr>
            <p:ph idx="1"/>
          </p:nvPr>
        </p:nvSpPr>
        <p:spPr>
          <a:xfrm>
            <a:off x="152400" y="609600"/>
            <a:ext cx="8839200" cy="6019800"/>
          </a:xfrm>
        </p:spPr>
        <p:txBody>
          <a:bodyPr>
            <a:normAutofit/>
          </a:bodyPr>
          <a:lstStyle/>
          <a:p>
            <a:pPr algn="just"/>
            <a:r>
              <a:rPr lang="en-US" sz="2400" dirty="0" smtClean="0">
                <a:solidFill>
                  <a:srgbClr val="00B050"/>
                </a:solidFill>
                <a:latin typeface="Times New Roman" pitchFamily="18" charset="0"/>
                <a:cs typeface="Times New Roman" pitchFamily="18" charset="0"/>
              </a:rPr>
              <a:t>The light ray shown in Figure 2.3 is known as a </a:t>
            </a:r>
            <a:r>
              <a:rPr lang="en-US" sz="2400" dirty="0" err="1" smtClean="0">
                <a:solidFill>
                  <a:srgbClr val="FF0000"/>
                </a:solidFill>
                <a:latin typeface="Times New Roman" pitchFamily="18" charset="0"/>
                <a:cs typeface="Times New Roman" pitchFamily="18" charset="0"/>
              </a:rPr>
              <a:t>meridional</a:t>
            </a:r>
            <a:r>
              <a:rPr lang="en-US" sz="2400" dirty="0" smtClean="0">
                <a:solidFill>
                  <a:srgbClr val="FF0000"/>
                </a:solidFill>
                <a:latin typeface="Times New Roman" pitchFamily="18" charset="0"/>
                <a:cs typeface="Times New Roman" pitchFamily="18" charset="0"/>
              </a:rPr>
              <a:t> ray </a:t>
            </a:r>
            <a:r>
              <a:rPr lang="en-US" sz="2400" dirty="0" smtClean="0">
                <a:solidFill>
                  <a:srgbClr val="00B050"/>
                </a:solidFill>
                <a:latin typeface="Times New Roman" pitchFamily="18" charset="0"/>
                <a:cs typeface="Times New Roman" pitchFamily="18" charset="0"/>
              </a:rPr>
              <a:t>as it </a:t>
            </a:r>
            <a:r>
              <a:rPr lang="en-US" sz="2400" dirty="0" smtClean="0">
                <a:solidFill>
                  <a:srgbClr val="FF0000"/>
                </a:solidFill>
                <a:latin typeface="Times New Roman" pitchFamily="18" charset="0"/>
                <a:cs typeface="Times New Roman" pitchFamily="18" charset="0"/>
              </a:rPr>
              <a:t>passes through the axis of the fiber core</a:t>
            </a:r>
            <a:r>
              <a:rPr lang="en-US" sz="2400" dirty="0" smtClean="0">
                <a:solidFill>
                  <a:srgbClr val="00B050"/>
                </a:solidFill>
                <a:latin typeface="Times New Roman" pitchFamily="18" charset="0"/>
                <a:cs typeface="Times New Roman" pitchFamily="18" charset="0"/>
              </a:rPr>
              <a:t>.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This type of ray is the simplest to describe and is generally used when illustrating the </a:t>
            </a:r>
            <a:r>
              <a:rPr lang="en-US" sz="2400" dirty="0" smtClean="0">
                <a:solidFill>
                  <a:srgbClr val="0070C0"/>
                </a:solidFill>
                <a:latin typeface="Times New Roman" pitchFamily="18" charset="0"/>
                <a:cs typeface="Times New Roman" pitchFamily="18" charset="0"/>
              </a:rPr>
              <a:t>fundamental transmission properties of optical fibers.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It must also be noted that the light transmission illustrated in Figure 2.3 assumes a </a:t>
            </a:r>
            <a:r>
              <a:rPr lang="en-US" sz="2400" dirty="0" smtClean="0">
                <a:solidFill>
                  <a:srgbClr val="0070C0"/>
                </a:solidFill>
                <a:latin typeface="Times New Roman" pitchFamily="18" charset="0"/>
                <a:cs typeface="Times New Roman" pitchFamily="18" charset="0"/>
              </a:rPr>
              <a:t>perfect fiber</a:t>
            </a:r>
            <a:r>
              <a:rPr lang="en-US" sz="2400" dirty="0" smtClean="0">
                <a:latin typeface="Times New Roman" pitchFamily="18" charset="0"/>
                <a:cs typeface="Times New Roman" pitchFamily="18" charset="0"/>
              </a:rPr>
              <a:t>, and </a:t>
            </a:r>
            <a:r>
              <a:rPr lang="en-US" sz="2400" dirty="0" smtClean="0">
                <a:solidFill>
                  <a:srgbClr val="92D050"/>
                </a:solidFill>
                <a:latin typeface="Times New Roman" pitchFamily="18" charset="0"/>
                <a:cs typeface="Times New Roman" pitchFamily="18" charset="0"/>
              </a:rPr>
              <a:t>that any discontinuities or imperfections at the core–cladding interface would probably result in </a:t>
            </a:r>
            <a:r>
              <a:rPr lang="en-US" sz="2400" dirty="0" smtClean="0">
                <a:solidFill>
                  <a:srgbClr val="FF0000"/>
                </a:solidFill>
                <a:latin typeface="Times New Roman" pitchFamily="18" charset="0"/>
                <a:cs typeface="Times New Roman" pitchFamily="18" charset="0"/>
              </a:rPr>
              <a:t>refraction rather than total internal reflection</a:t>
            </a:r>
            <a:r>
              <a:rPr lang="en-US" sz="2400" dirty="0" smtClean="0">
                <a:solidFill>
                  <a:srgbClr val="92D050"/>
                </a:solidFill>
                <a:latin typeface="Times New Roman" pitchFamily="18" charset="0"/>
                <a:cs typeface="Times New Roman" pitchFamily="18" charset="0"/>
              </a:rPr>
              <a:t>, with the subsequent loss of the light ray into the cladding.</a:t>
            </a:r>
            <a:endParaRPr lang="en-US" sz="2400" dirty="0">
              <a:solidFill>
                <a:srgbClr val="92D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381000"/>
          </a:xfrm>
        </p:spPr>
        <p:txBody>
          <a:bodyPr>
            <a:noAutofit/>
          </a:bodyPr>
          <a:lstStyle/>
          <a:p>
            <a:r>
              <a:rPr lang="en-US" sz="1800" b="1" dirty="0" smtClean="0">
                <a:solidFill>
                  <a:srgbClr val="00B050"/>
                </a:solidFill>
                <a:latin typeface="Times New Roman" pitchFamily="18" charset="0"/>
                <a:cs typeface="Times New Roman" pitchFamily="18" charset="0"/>
              </a:rPr>
              <a:t>Optical fiber Waveguides:-  Ray theory transmission- </a:t>
            </a:r>
            <a:r>
              <a:rPr lang="en-US" sz="2200" b="1" i="1" u="sng" dirty="0" smtClean="0">
                <a:solidFill>
                  <a:srgbClr val="FF0000"/>
                </a:solidFill>
                <a:latin typeface="Times New Roman" pitchFamily="18" charset="0"/>
                <a:cs typeface="Times New Roman" pitchFamily="18" charset="0"/>
              </a:rPr>
              <a:t>Acceptance angle-1</a:t>
            </a:r>
            <a:endParaRPr lang="en-US" sz="2200" dirty="0"/>
          </a:p>
        </p:txBody>
      </p:sp>
      <p:sp>
        <p:nvSpPr>
          <p:cNvPr id="3" name="Content Placeholder 2"/>
          <p:cNvSpPr>
            <a:spLocks noGrp="1"/>
          </p:cNvSpPr>
          <p:nvPr>
            <p:ph idx="1"/>
          </p:nvPr>
        </p:nvSpPr>
        <p:spPr>
          <a:xfrm>
            <a:off x="0" y="609600"/>
            <a:ext cx="8991600" cy="6019800"/>
          </a:xfrm>
        </p:spPr>
        <p:txBody>
          <a:bodyPr>
            <a:normAutofit/>
          </a:bodyPr>
          <a:lstStyle/>
          <a:p>
            <a:pPr algn="just"/>
            <a:r>
              <a:rPr lang="en-US" sz="2400" dirty="0" smtClean="0">
                <a:solidFill>
                  <a:srgbClr val="00B050"/>
                </a:solidFill>
                <a:latin typeface="Times New Roman" pitchFamily="18" charset="0"/>
                <a:cs typeface="Times New Roman" pitchFamily="18" charset="0"/>
              </a:rPr>
              <a:t>Having considered the propagation of light in an optical fiber through total internal reflection at the core–cladding interface, it is useful to enlarge upon the geometric optics approach with reference to light rays entering the fiber. </a:t>
            </a:r>
          </a:p>
          <a:p>
            <a:pPr algn="just"/>
            <a:endParaRPr lang="en-US" sz="2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Since only rays with a sufficiently shallow grazing angle (i.e. with an angle to the normal greater than </a:t>
            </a:r>
            <a:r>
              <a:rPr lang="en-US" sz="2400" dirty="0" err="1" smtClean="0">
                <a:solidFill>
                  <a:srgbClr val="0070C0"/>
                </a:solidFill>
                <a:latin typeface="Times New Roman" pitchFamily="18" charset="0"/>
                <a:cs typeface="Times New Roman" pitchFamily="18" charset="0"/>
              </a:rPr>
              <a:t>φ</a:t>
            </a:r>
            <a:r>
              <a:rPr lang="en-US" sz="1800" dirty="0" err="1" smtClean="0">
                <a:solidFill>
                  <a:srgbClr val="0070C0"/>
                </a:solidFill>
                <a:latin typeface="Times New Roman" pitchFamily="18" charset="0"/>
                <a:cs typeface="Times New Roman" pitchFamily="18" charset="0"/>
              </a:rPr>
              <a:t>c</a:t>
            </a:r>
            <a:r>
              <a:rPr lang="en-US" sz="2400" dirty="0" smtClean="0">
                <a:solidFill>
                  <a:srgbClr val="0070C0"/>
                </a:solidFill>
                <a:latin typeface="Times New Roman" pitchFamily="18" charset="0"/>
                <a:cs typeface="Times New Roman" pitchFamily="18" charset="0"/>
              </a:rPr>
              <a:t>) at the core–cladding interface are transmitted by total internal reflection, it is clear that not all rays entering the fiber core will continue to be propagated down its length.</a:t>
            </a:r>
            <a:endParaRPr lang="en-US" sz="2400"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Autofit/>
          </a:bodyPr>
          <a:lstStyle/>
          <a:p>
            <a:r>
              <a:rPr lang="en-US" sz="1600" b="1" dirty="0" smtClean="0">
                <a:solidFill>
                  <a:srgbClr val="00B050"/>
                </a:solidFill>
                <a:latin typeface="Times New Roman" pitchFamily="18" charset="0"/>
                <a:cs typeface="Times New Roman" pitchFamily="18" charset="0"/>
              </a:rPr>
              <a:t>Optical fiber Waveguides:-  Ray theory transmission- </a:t>
            </a:r>
            <a:r>
              <a:rPr lang="en-US" sz="2000" b="1" i="1" u="sng" dirty="0" smtClean="0">
                <a:solidFill>
                  <a:srgbClr val="FF0000"/>
                </a:solidFill>
                <a:latin typeface="Times New Roman" pitchFamily="18" charset="0"/>
                <a:cs typeface="Times New Roman" pitchFamily="18" charset="0"/>
              </a:rPr>
              <a:t>Acceptance angle-2</a:t>
            </a:r>
            <a:endParaRPr lang="en-US" sz="1600" dirty="0"/>
          </a:p>
        </p:txBody>
      </p:sp>
      <p:sp>
        <p:nvSpPr>
          <p:cNvPr id="3" name="Content Placeholder 2"/>
          <p:cNvSpPr>
            <a:spLocks noGrp="1"/>
          </p:cNvSpPr>
          <p:nvPr>
            <p:ph idx="1"/>
          </p:nvPr>
        </p:nvSpPr>
        <p:spPr>
          <a:xfrm>
            <a:off x="0" y="381000"/>
            <a:ext cx="8991600" cy="6248400"/>
          </a:xfrm>
        </p:spPr>
        <p:txBody>
          <a:bodyPr>
            <a:noAutofit/>
          </a:bodyPr>
          <a:lstStyle/>
          <a:p>
            <a:pPr algn="just"/>
            <a:r>
              <a:rPr lang="en-US" sz="2400" dirty="0" smtClean="0">
                <a:latin typeface="Times New Roman" pitchFamily="18" charset="0"/>
                <a:cs typeface="Times New Roman" pitchFamily="18" charset="0"/>
              </a:rPr>
              <a:t>The geometry concerned with </a:t>
            </a:r>
            <a:r>
              <a:rPr lang="en-US" sz="2400" dirty="0" smtClean="0">
                <a:solidFill>
                  <a:srgbClr val="0070C0"/>
                </a:solidFill>
                <a:latin typeface="Times New Roman" pitchFamily="18" charset="0"/>
                <a:cs typeface="Times New Roman" pitchFamily="18" charset="0"/>
              </a:rPr>
              <a:t>launching a light ray into an optical fiber</a:t>
            </a:r>
            <a:r>
              <a:rPr lang="en-US" sz="2400" dirty="0" smtClean="0">
                <a:latin typeface="Times New Roman" pitchFamily="18" charset="0"/>
                <a:cs typeface="Times New Roman" pitchFamily="18" charset="0"/>
              </a:rPr>
              <a:t> is shown in Figure 2.4, which illustrates a </a:t>
            </a:r>
            <a:r>
              <a:rPr lang="en-US" sz="2400" dirty="0" err="1" smtClean="0">
                <a:solidFill>
                  <a:srgbClr val="0070C0"/>
                </a:solidFill>
                <a:latin typeface="Times New Roman" pitchFamily="18" charset="0"/>
                <a:cs typeface="Times New Roman" pitchFamily="18" charset="0"/>
              </a:rPr>
              <a:t>meridional</a:t>
            </a:r>
            <a:r>
              <a:rPr lang="en-US" sz="2400" dirty="0" smtClean="0">
                <a:solidFill>
                  <a:srgbClr val="0070C0"/>
                </a:solidFill>
                <a:latin typeface="Times New Roman" pitchFamily="18" charset="0"/>
                <a:cs typeface="Times New Roman" pitchFamily="18" charset="0"/>
              </a:rPr>
              <a:t> ray </a:t>
            </a:r>
            <a:r>
              <a:rPr lang="en-US" sz="2400" i="1" dirty="0" smtClean="0">
                <a:solidFill>
                  <a:srgbClr val="0070C0"/>
                </a:solidFill>
                <a:latin typeface="Times New Roman" pitchFamily="18" charset="0"/>
                <a:cs typeface="Times New Roman" pitchFamily="18" charset="0"/>
              </a:rPr>
              <a:t>A at the critical angle </a:t>
            </a:r>
            <a:r>
              <a:rPr lang="en-US" sz="2400" i="1" dirty="0" err="1" smtClean="0">
                <a:solidFill>
                  <a:srgbClr val="0070C0"/>
                </a:solidFill>
                <a:latin typeface="Times New Roman" pitchFamily="18" charset="0"/>
                <a:cs typeface="Times New Roman" pitchFamily="18" charset="0"/>
              </a:rPr>
              <a:t>φc</a:t>
            </a:r>
            <a:r>
              <a:rPr lang="en-US" sz="2400" i="1" dirty="0" smtClean="0">
                <a:solidFill>
                  <a:srgbClr val="0070C0"/>
                </a:solidFill>
                <a:latin typeface="Times New Roman" pitchFamily="18" charset="0"/>
                <a:cs typeface="Times New Roman" pitchFamily="18" charset="0"/>
              </a:rPr>
              <a:t> within the fiber at </a:t>
            </a:r>
            <a:r>
              <a:rPr lang="en-US" sz="2400" dirty="0" smtClean="0">
                <a:solidFill>
                  <a:srgbClr val="0070C0"/>
                </a:solidFill>
                <a:latin typeface="Times New Roman" pitchFamily="18" charset="0"/>
                <a:cs typeface="Times New Roman" pitchFamily="18" charset="0"/>
              </a:rPr>
              <a:t>the core–cladding interface.</a:t>
            </a:r>
          </a:p>
          <a:p>
            <a:pPr algn="just"/>
            <a:endParaRPr lang="en-US" sz="24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It may be observed that this ray enters the fiber core at an angle </a:t>
            </a:r>
            <a:r>
              <a:rPr lang="en-US" sz="2400" dirty="0" err="1" smtClean="0">
                <a:solidFill>
                  <a:srgbClr val="00B050"/>
                </a:solidFill>
                <a:latin typeface="Times New Roman" pitchFamily="18" charset="0"/>
                <a:cs typeface="Times New Roman" pitchFamily="18" charset="0"/>
              </a:rPr>
              <a:t>θ</a:t>
            </a:r>
            <a:r>
              <a:rPr lang="en-US" sz="1600" dirty="0" err="1" smtClean="0">
                <a:solidFill>
                  <a:srgbClr val="00B050"/>
                </a:solidFill>
                <a:latin typeface="Times New Roman" pitchFamily="18" charset="0"/>
                <a:cs typeface="Times New Roman" pitchFamily="18" charset="0"/>
              </a:rPr>
              <a:t>a</a:t>
            </a:r>
            <a:r>
              <a:rPr lang="en-US" sz="2400" dirty="0" smtClean="0">
                <a:solidFill>
                  <a:srgbClr val="00B050"/>
                </a:solidFill>
                <a:latin typeface="Times New Roman" pitchFamily="18" charset="0"/>
                <a:cs typeface="Times New Roman" pitchFamily="18" charset="0"/>
              </a:rPr>
              <a:t> to the fiber axis and is refracted at the air–core interface before transmission to the core–cladding interface at the critical angle.</a:t>
            </a:r>
          </a:p>
          <a:p>
            <a:pPr algn="just"/>
            <a:endParaRPr lang="en-US" sz="2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Hence, any rays which are incident into the fiber core at an angle </a:t>
            </a:r>
            <a:r>
              <a:rPr lang="en-US" sz="2400" dirty="0" smtClean="0">
                <a:solidFill>
                  <a:srgbClr val="FF0000"/>
                </a:solidFill>
                <a:latin typeface="Times New Roman" pitchFamily="18" charset="0"/>
                <a:cs typeface="Times New Roman" pitchFamily="18" charset="0"/>
              </a:rPr>
              <a:t>greater than </a:t>
            </a:r>
            <a:r>
              <a:rPr lang="en-US" sz="2400" dirty="0" err="1" smtClean="0">
                <a:solidFill>
                  <a:srgbClr val="FF0000"/>
                </a:solidFill>
                <a:latin typeface="Times New Roman" pitchFamily="18" charset="0"/>
                <a:cs typeface="Times New Roman" pitchFamily="18" charset="0"/>
              </a:rPr>
              <a:t>θ</a:t>
            </a:r>
            <a:r>
              <a:rPr lang="en-US" sz="1800" dirty="0" err="1" smtClean="0">
                <a:solidFill>
                  <a:srgbClr val="FF0000"/>
                </a:solidFill>
                <a:latin typeface="Times New Roman" pitchFamily="18" charset="0"/>
                <a:cs typeface="Times New Roman" pitchFamily="18" charset="0"/>
              </a:rPr>
              <a:t>a</a:t>
            </a:r>
            <a:r>
              <a:rPr lang="en-US" sz="2400" dirty="0" smtClean="0">
                <a:solidFill>
                  <a:srgbClr val="FF0000"/>
                </a:solidFill>
                <a:latin typeface="Times New Roman" pitchFamily="18" charset="0"/>
                <a:cs typeface="Times New Roman" pitchFamily="18" charset="0"/>
              </a:rPr>
              <a:t> </a:t>
            </a:r>
            <a:r>
              <a:rPr lang="en-US" sz="2400" dirty="0" smtClean="0">
                <a:solidFill>
                  <a:srgbClr val="0070C0"/>
                </a:solidFill>
                <a:latin typeface="Times New Roman" pitchFamily="18" charset="0"/>
                <a:cs typeface="Times New Roman" pitchFamily="18" charset="0"/>
              </a:rPr>
              <a:t>will be transmitted to the core–cladding interface at an angle </a:t>
            </a:r>
            <a:r>
              <a:rPr lang="en-US" sz="2400" dirty="0" smtClean="0">
                <a:solidFill>
                  <a:srgbClr val="FF0000"/>
                </a:solidFill>
                <a:latin typeface="Times New Roman" pitchFamily="18" charset="0"/>
                <a:cs typeface="Times New Roman" pitchFamily="18" charset="0"/>
              </a:rPr>
              <a:t>less than </a:t>
            </a:r>
            <a:r>
              <a:rPr lang="en-US" sz="2400" dirty="0" err="1" smtClean="0">
                <a:solidFill>
                  <a:srgbClr val="FF0000"/>
                </a:solidFill>
                <a:latin typeface="Times New Roman" pitchFamily="18" charset="0"/>
                <a:cs typeface="Times New Roman" pitchFamily="18" charset="0"/>
              </a:rPr>
              <a:t>φ</a:t>
            </a:r>
            <a:r>
              <a:rPr lang="en-US" sz="1600" dirty="0" err="1" smtClean="0">
                <a:solidFill>
                  <a:srgbClr val="FF0000"/>
                </a:solidFill>
                <a:latin typeface="Times New Roman" pitchFamily="18" charset="0"/>
                <a:cs typeface="Times New Roman" pitchFamily="18" charset="0"/>
              </a:rPr>
              <a:t>c</a:t>
            </a:r>
            <a:r>
              <a:rPr lang="en-US" sz="2400" dirty="0" smtClean="0">
                <a:solidFill>
                  <a:srgbClr val="FF0000"/>
                </a:solidFill>
                <a:latin typeface="Times New Roman" pitchFamily="18" charset="0"/>
                <a:cs typeface="Times New Roman" pitchFamily="18" charset="0"/>
              </a:rPr>
              <a:t>, </a:t>
            </a:r>
            <a:r>
              <a:rPr lang="en-US" sz="2400" dirty="0" smtClean="0">
                <a:solidFill>
                  <a:srgbClr val="0070C0"/>
                </a:solidFill>
                <a:latin typeface="Times New Roman" pitchFamily="18" charset="0"/>
                <a:cs typeface="Times New Roman" pitchFamily="18" charset="0"/>
              </a:rPr>
              <a:t>and will not be totally internally reflected.</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This situation is also illustrated in Figure 2.4, where the </a:t>
            </a:r>
            <a:r>
              <a:rPr lang="en-US" sz="2400" dirty="0" smtClean="0">
                <a:solidFill>
                  <a:srgbClr val="FF0000"/>
                </a:solidFill>
                <a:latin typeface="Times New Roman" pitchFamily="18" charset="0"/>
                <a:cs typeface="Times New Roman" pitchFamily="18" charset="0"/>
              </a:rPr>
              <a:t>incident ray </a:t>
            </a:r>
            <a:r>
              <a:rPr lang="en-US" sz="2400" i="1" dirty="0" smtClean="0">
                <a:solidFill>
                  <a:srgbClr val="FF0000"/>
                </a:solidFill>
                <a:latin typeface="Times New Roman" pitchFamily="18" charset="0"/>
                <a:cs typeface="Times New Roman" pitchFamily="18" charset="0"/>
              </a:rPr>
              <a:t>B at an angle greater than </a:t>
            </a:r>
            <a:r>
              <a:rPr lang="en-US" sz="2400" i="1" dirty="0" err="1" smtClean="0">
                <a:solidFill>
                  <a:srgbClr val="FF0000"/>
                </a:solidFill>
                <a:latin typeface="Times New Roman" pitchFamily="18" charset="0"/>
                <a:cs typeface="Times New Roman" pitchFamily="18" charset="0"/>
              </a:rPr>
              <a:t>θ</a:t>
            </a:r>
            <a:r>
              <a:rPr lang="en-US" sz="1800" i="1" dirty="0" err="1" smtClean="0">
                <a:solidFill>
                  <a:srgbClr val="FF0000"/>
                </a:solidFill>
                <a:latin typeface="Times New Roman" pitchFamily="18" charset="0"/>
                <a:cs typeface="Times New Roman" pitchFamily="18" charset="0"/>
              </a:rPr>
              <a:t>a</a:t>
            </a:r>
            <a:r>
              <a:rPr lang="en-US" sz="2400" i="1" dirty="0" smtClean="0">
                <a:solidFill>
                  <a:srgbClr val="FF0000"/>
                </a:solidFill>
                <a:latin typeface="Times New Roman" pitchFamily="18" charset="0"/>
                <a:cs typeface="Times New Roman" pitchFamily="18" charset="0"/>
              </a:rPr>
              <a:t> is refracted into </a:t>
            </a:r>
            <a:r>
              <a:rPr lang="en-US" sz="2400" dirty="0" smtClean="0">
                <a:solidFill>
                  <a:srgbClr val="FF0000"/>
                </a:solidFill>
                <a:latin typeface="Times New Roman" pitchFamily="18" charset="0"/>
                <a:cs typeface="Times New Roman" pitchFamily="18" charset="0"/>
              </a:rPr>
              <a:t>the cladding and eventually lost by radiation.</a:t>
            </a:r>
          </a:p>
        </p:txBody>
      </p:sp>
      <p:sp>
        <p:nvSpPr>
          <p:cNvPr id="4" name="Slide Number Placeholder 3"/>
          <p:cNvSpPr>
            <a:spLocks noGrp="1"/>
          </p:cNvSpPr>
          <p:nvPr>
            <p:ph type="sldNum" sz="quarter" idx="12"/>
          </p:nvPr>
        </p:nvSpPr>
        <p:spPr/>
        <p:txBody>
          <a:bodyPr/>
          <a:lstStyle/>
          <a:p>
            <a:fld id="{40559E51-68F2-47B4-AE25-981F6705BCEA}" type="slidenum">
              <a:rPr lang="en-US" smtClean="0"/>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Autofit/>
          </a:bodyPr>
          <a:lstStyle/>
          <a:p>
            <a:r>
              <a:rPr lang="en-US" sz="1600" b="1" dirty="0" smtClean="0">
                <a:solidFill>
                  <a:srgbClr val="00B050"/>
                </a:solidFill>
                <a:latin typeface="Times New Roman" pitchFamily="18" charset="0"/>
                <a:cs typeface="Times New Roman" pitchFamily="18" charset="0"/>
              </a:rPr>
              <a:t>Optical fiber Waveguides:-  Ray theory transmission- </a:t>
            </a:r>
            <a:r>
              <a:rPr lang="en-US" sz="2000" b="1" i="1" u="sng" dirty="0" smtClean="0">
                <a:solidFill>
                  <a:srgbClr val="FF0000"/>
                </a:solidFill>
                <a:latin typeface="Times New Roman" pitchFamily="18" charset="0"/>
                <a:cs typeface="Times New Roman" pitchFamily="18" charset="0"/>
              </a:rPr>
              <a:t>Acceptance angle-3</a:t>
            </a:r>
            <a:endParaRPr lang="en-US" sz="1600" dirty="0"/>
          </a:p>
        </p:txBody>
      </p:sp>
      <p:pic>
        <p:nvPicPr>
          <p:cNvPr id="3074" name="Picture 2"/>
          <p:cNvPicPr>
            <a:picLocks noGrp="1" noChangeAspect="1" noChangeArrowheads="1"/>
          </p:cNvPicPr>
          <p:nvPr>
            <p:ph idx="1"/>
          </p:nvPr>
        </p:nvPicPr>
        <p:blipFill>
          <a:blip r:embed="rId2"/>
          <a:srcRect/>
          <a:stretch>
            <a:fillRect/>
          </a:stretch>
        </p:blipFill>
        <p:spPr bwMode="auto">
          <a:xfrm>
            <a:off x="381000" y="914400"/>
            <a:ext cx="8458200" cy="4724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
          </a:xfrm>
        </p:spPr>
        <p:txBody>
          <a:bodyPr>
            <a:noAutofit/>
          </a:bodyPr>
          <a:lstStyle/>
          <a:p>
            <a:r>
              <a:rPr lang="en-US" sz="1600" b="1" dirty="0" smtClean="0">
                <a:solidFill>
                  <a:srgbClr val="00B050"/>
                </a:solidFill>
                <a:latin typeface="Times New Roman" pitchFamily="18" charset="0"/>
                <a:cs typeface="Times New Roman" pitchFamily="18" charset="0"/>
              </a:rPr>
              <a:t>Optical fiber Waveguides:-  Ray theory transmission- </a:t>
            </a:r>
            <a:r>
              <a:rPr lang="en-US" sz="2000" b="1" i="1" u="sng" dirty="0" smtClean="0">
                <a:solidFill>
                  <a:srgbClr val="FF0000"/>
                </a:solidFill>
                <a:latin typeface="Times New Roman" pitchFamily="18" charset="0"/>
                <a:cs typeface="Times New Roman" pitchFamily="18" charset="0"/>
              </a:rPr>
              <a:t>Acceptance angle-4</a:t>
            </a:r>
            <a:endParaRPr lang="en-US" sz="1600" dirty="0"/>
          </a:p>
        </p:txBody>
      </p:sp>
      <p:sp>
        <p:nvSpPr>
          <p:cNvPr id="3" name="Content Placeholder 2"/>
          <p:cNvSpPr>
            <a:spLocks noGrp="1"/>
          </p:cNvSpPr>
          <p:nvPr>
            <p:ph idx="1"/>
          </p:nvPr>
        </p:nvSpPr>
        <p:spPr>
          <a:xfrm>
            <a:off x="152400" y="457200"/>
            <a:ext cx="8991600" cy="6400800"/>
          </a:xfrm>
        </p:spPr>
        <p:txBody>
          <a:bodyPr>
            <a:normAutofit fontScale="92500" lnSpcReduction="10000"/>
          </a:bodyPr>
          <a:lstStyle/>
          <a:p>
            <a:pPr algn="just"/>
            <a:r>
              <a:rPr lang="en-US" sz="2400" dirty="0" smtClean="0">
                <a:latin typeface="Times New Roman" pitchFamily="18" charset="0"/>
                <a:cs typeface="Times New Roman" pitchFamily="18" charset="0"/>
              </a:rPr>
              <a:t>Thus for rays to be transmitted by </a:t>
            </a:r>
            <a:r>
              <a:rPr lang="en-US" sz="2400" dirty="0" smtClean="0">
                <a:solidFill>
                  <a:srgbClr val="0070C0"/>
                </a:solidFill>
                <a:latin typeface="Times New Roman" pitchFamily="18" charset="0"/>
                <a:cs typeface="Times New Roman" pitchFamily="18" charset="0"/>
              </a:rPr>
              <a:t>total internal reflection </a:t>
            </a:r>
            <a:r>
              <a:rPr lang="en-US" sz="2400" dirty="0" smtClean="0">
                <a:latin typeface="Times New Roman" pitchFamily="18" charset="0"/>
                <a:cs typeface="Times New Roman" pitchFamily="18" charset="0"/>
              </a:rPr>
              <a:t>within the fiber core </a:t>
            </a:r>
            <a:r>
              <a:rPr lang="en-US" sz="2400" dirty="0" smtClean="0">
                <a:solidFill>
                  <a:srgbClr val="FF0000"/>
                </a:solidFill>
                <a:latin typeface="Times New Roman" pitchFamily="18" charset="0"/>
                <a:cs typeface="Times New Roman" pitchFamily="18" charset="0"/>
              </a:rPr>
              <a:t>they must be incident on the fiber core within an acceptance cone defined by the conical half angle </a:t>
            </a:r>
            <a:r>
              <a:rPr lang="en-US" sz="2400" dirty="0" err="1" smtClean="0">
                <a:solidFill>
                  <a:srgbClr val="FF0000"/>
                </a:solidFill>
                <a:latin typeface="Times New Roman" pitchFamily="18" charset="0"/>
                <a:cs typeface="Times New Roman" pitchFamily="18" charset="0"/>
              </a:rPr>
              <a:t>θ</a:t>
            </a:r>
            <a:r>
              <a:rPr lang="en-US" sz="1700" dirty="0" err="1" smtClean="0">
                <a:solidFill>
                  <a:srgbClr val="FF0000"/>
                </a:solidFill>
                <a:latin typeface="Times New Roman" pitchFamily="18" charset="0"/>
                <a:cs typeface="Times New Roman" pitchFamily="18" charset="0"/>
              </a:rPr>
              <a:t>a</a:t>
            </a:r>
            <a:r>
              <a:rPr lang="en-US" sz="2400" dirty="0" smtClean="0">
                <a:solidFill>
                  <a:srgbClr val="FF0000"/>
                </a:solidFill>
                <a:latin typeface="Times New Roman" pitchFamily="18" charset="0"/>
                <a:cs typeface="Times New Roman" pitchFamily="18" charset="0"/>
              </a:rPr>
              <a:t>. </a:t>
            </a:r>
          </a:p>
          <a:p>
            <a:pPr algn="just"/>
            <a:endParaRPr lang="en-US" sz="2400" dirty="0" smtClean="0">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Hence </a:t>
            </a:r>
            <a:r>
              <a:rPr lang="en-US" sz="2400" dirty="0" err="1" smtClean="0">
                <a:solidFill>
                  <a:srgbClr val="0070C0"/>
                </a:solidFill>
                <a:latin typeface="Times New Roman" pitchFamily="18" charset="0"/>
                <a:cs typeface="Times New Roman" pitchFamily="18" charset="0"/>
              </a:rPr>
              <a:t>θ</a:t>
            </a:r>
            <a:r>
              <a:rPr lang="en-US" sz="1700" dirty="0" err="1" smtClean="0">
                <a:solidFill>
                  <a:srgbClr val="0070C0"/>
                </a:solidFill>
                <a:latin typeface="Times New Roman" pitchFamily="18" charset="0"/>
                <a:cs typeface="Times New Roman" pitchFamily="18" charset="0"/>
              </a:rPr>
              <a:t>a</a:t>
            </a:r>
            <a:r>
              <a:rPr lang="en-US" sz="2400" dirty="0" smtClean="0">
                <a:solidFill>
                  <a:srgbClr val="0070C0"/>
                </a:solidFill>
                <a:latin typeface="Times New Roman" pitchFamily="18" charset="0"/>
                <a:cs typeface="Times New Roman" pitchFamily="18" charset="0"/>
              </a:rPr>
              <a:t> is the maximum angle to the axis at which light may enter the fiber in order to be propagated, and is often referred to as the acceptance angle* for the fiber.</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θ</a:t>
            </a:r>
            <a:r>
              <a:rPr lang="en-US" sz="17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is sometimes referred to as the maximum or total acceptance angle.</a:t>
            </a:r>
          </a:p>
          <a:p>
            <a:pPr algn="just"/>
            <a:endParaRPr lang="en-US" sz="24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If the fiber has a regular cross-section (</a:t>
            </a:r>
            <a:r>
              <a:rPr lang="en-US" sz="2200" dirty="0" smtClean="0">
                <a:solidFill>
                  <a:srgbClr val="00B050"/>
                </a:solidFill>
                <a:latin typeface="Times New Roman" pitchFamily="18" charset="0"/>
                <a:cs typeface="Times New Roman" pitchFamily="18" charset="0"/>
              </a:rPr>
              <a:t>i.e. the core–cladding interfaces are parallel and there are no discontinuities</a:t>
            </a:r>
            <a:r>
              <a:rPr lang="en-US" sz="2400" dirty="0" smtClean="0">
                <a:solidFill>
                  <a:srgbClr val="00B050"/>
                </a:solidFill>
                <a:latin typeface="Times New Roman" pitchFamily="18" charset="0"/>
                <a:cs typeface="Times New Roman" pitchFamily="18" charset="0"/>
              </a:rPr>
              <a:t>) an incident </a:t>
            </a:r>
            <a:r>
              <a:rPr lang="en-US" sz="2400" dirty="0" err="1" smtClean="0">
                <a:solidFill>
                  <a:srgbClr val="00B050"/>
                </a:solidFill>
                <a:latin typeface="Times New Roman" pitchFamily="18" charset="0"/>
                <a:cs typeface="Times New Roman" pitchFamily="18" charset="0"/>
              </a:rPr>
              <a:t>meridional</a:t>
            </a:r>
            <a:r>
              <a:rPr lang="en-US" sz="2400" dirty="0" smtClean="0">
                <a:solidFill>
                  <a:srgbClr val="00B050"/>
                </a:solidFill>
                <a:latin typeface="Times New Roman" pitchFamily="18" charset="0"/>
                <a:cs typeface="Times New Roman" pitchFamily="18" charset="0"/>
              </a:rPr>
              <a:t> ray at greater than the critical angle will continue to be reflected and will be transmitted through the fiber.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From symmetry considerations it may be noted that the output angle to the axis will be equal to the input angle for the ray, assuming the ray emerges into a medium of the same refractive index from which it was input.</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54</a:t>
            </a:fld>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Autofit/>
          </a:bodyPr>
          <a:lstStyle/>
          <a:p>
            <a:r>
              <a:rPr lang="en-US" sz="1800" b="1" i="1" dirty="0" smtClean="0">
                <a:solidFill>
                  <a:srgbClr val="00B050"/>
                </a:solidFill>
                <a:latin typeface="Times New Roman" pitchFamily="18" charset="0"/>
                <a:cs typeface="Times New Roman" pitchFamily="18" charset="0"/>
              </a:rPr>
              <a:t>Optical fiber Waveguides:-  Ray theory transmission- </a:t>
            </a:r>
            <a:r>
              <a:rPr lang="en-US" sz="2200" b="1" i="1" u="sng" dirty="0" smtClean="0">
                <a:solidFill>
                  <a:srgbClr val="FF0000"/>
                </a:solidFill>
                <a:latin typeface="Times New Roman" pitchFamily="18" charset="0"/>
                <a:cs typeface="Times New Roman" pitchFamily="18" charset="0"/>
              </a:rPr>
              <a:t>Numerical Aperture-1</a:t>
            </a:r>
            <a:endParaRPr lang="en-US" sz="2200" dirty="0"/>
          </a:p>
        </p:txBody>
      </p:sp>
      <p:sp>
        <p:nvSpPr>
          <p:cNvPr id="3" name="Content Placeholder 2"/>
          <p:cNvSpPr>
            <a:spLocks noGrp="1"/>
          </p:cNvSpPr>
          <p:nvPr>
            <p:ph idx="1"/>
          </p:nvPr>
        </p:nvSpPr>
        <p:spPr>
          <a:xfrm>
            <a:off x="152400" y="609600"/>
            <a:ext cx="8839200" cy="6019800"/>
          </a:xfrm>
        </p:spPr>
        <p:txBody>
          <a:bodyPr>
            <a:normAutofit/>
          </a:bodyPr>
          <a:lstStyle/>
          <a:p>
            <a:pPr algn="just"/>
            <a:r>
              <a:rPr lang="en-US" sz="2400" dirty="0" smtClean="0">
                <a:latin typeface="Times New Roman" pitchFamily="18" charset="0"/>
                <a:cs typeface="Times New Roman" pitchFamily="18" charset="0"/>
              </a:rPr>
              <a:t>The acceptance angle for an optical fiber was defined in the preceding section. </a:t>
            </a:r>
          </a:p>
          <a:p>
            <a:pPr algn="just"/>
            <a:endParaRPr lang="en-US" sz="24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However, it is possible to continue the ray theory analysis to obtain a relationship </a:t>
            </a:r>
            <a:r>
              <a:rPr lang="en-US" sz="2400" dirty="0" smtClean="0">
                <a:solidFill>
                  <a:srgbClr val="FF0000"/>
                </a:solidFill>
                <a:latin typeface="Times New Roman" pitchFamily="18" charset="0"/>
                <a:cs typeface="Times New Roman" pitchFamily="18" charset="0"/>
              </a:rPr>
              <a:t>between the acceptance angle and the refractive indices of the three media involved</a:t>
            </a:r>
            <a:r>
              <a:rPr lang="en-US" sz="2400" dirty="0" smtClean="0">
                <a:solidFill>
                  <a:srgbClr val="00B050"/>
                </a:solidFill>
                <a:latin typeface="Times New Roman" pitchFamily="18" charset="0"/>
                <a:cs typeface="Times New Roman" pitchFamily="18" charset="0"/>
              </a:rPr>
              <a:t>, namely the </a:t>
            </a:r>
            <a:r>
              <a:rPr lang="en-US" sz="2400" dirty="0" err="1" smtClean="0">
                <a:solidFill>
                  <a:srgbClr val="00B050"/>
                </a:solidFill>
                <a:latin typeface="Times New Roman" pitchFamily="18" charset="0"/>
                <a:cs typeface="Times New Roman" pitchFamily="18" charset="0"/>
              </a:rPr>
              <a:t>core,cladding</a:t>
            </a:r>
            <a:r>
              <a:rPr lang="en-US" sz="2400" dirty="0" smtClean="0">
                <a:solidFill>
                  <a:srgbClr val="00B050"/>
                </a:solidFill>
                <a:latin typeface="Times New Roman" pitchFamily="18" charset="0"/>
                <a:cs typeface="Times New Roman" pitchFamily="18" charset="0"/>
              </a:rPr>
              <a:t> and air.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This leads to the definition of a more generally used term, the </a:t>
            </a:r>
            <a:r>
              <a:rPr lang="en-US" sz="2400" dirty="0" smtClean="0">
                <a:solidFill>
                  <a:srgbClr val="FF0000"/>
                </a:solidFill>
                <a:latin typeface="Times New Roman" pitchFamily="18" charset="0"/>
                <a:cs typeface="Times New Roman" pitchFamily="18" charset="0"/>
              </a:rPr>
              <a:t>numerical aperture of the fiber.</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It must be noted that within this analysis, as with the preceding discussion of acceptance angle, we are concerned with </a:t>
            </a:r>
            <a:r>
              <a:rPr lang="en-US" sz="2400" dirty="0" err="1" smtClean="0">
                <a:latin typeface="Times New Roman" pitchFamily="18" charset="0"/>
                <a:cs typeface="Times New Roman" pitchFamily="18" charset="0"/>
              </a:rPr>
              <a:t>meridional</a:t>
            </a:r>
            <a:r>
              <a:rPr lang="en-US" sz="2400" dirty="0" smtClean="0">
                <a:latin typeface="Times New Roman" pitchFamily="18" charset="0"/>
                <a:cs typeface="Times New Roman" pitchFamily="18" charset="0"/>
              </a:rPr>
              <a:t> rays within the fiber.</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2000" b="1" i="1" u="sng" dirty="0" smtClean="0">
                <a:solidFill>
                  <a:srgbClr val="FF0000"/>
                </a:solidFill>
                <a:latin typeface="Times New Roman" pitchFamily="18" charset="0"/>
                <a:cs typeface="Times New Roman" pitchFamily="18" charset="0"/>
              </a:rPr>
              <a:t>Numerical Aperture-2</a:t>
            </a:r>
            <a:endParaRPr lang="en-US" sz="1600" dirty="0"/>
          </a:p>
        </p:txBody>
      </p:sp>
      <p:pic>
        <p:nvPicPr>
          <p:cNvPr id="4098" name="Picture 2"/>
          <p:cNvPicPr>
            <a:picLocks noGrp="1" noChangeAspect="1" noChangeArrowheads="1"/>
          </p:cNvPicPr>
          <p:nvPr>
            <p:ph idx="1"/>
          </p:nvPr>
        </p:nvPicPr>
        <p:blipFill>
          <a:blip r:embed="rId2"/>
          <a:srcRect/>
          <a:stretch>
            <a:fillRect/>
          </a:stretch>
        </p:blipFill>
        <p:spPr bwMode="auto">
          <a:xfrm>
            <a:off x="381000" y="1371600"/>
            <a:ext cx="8458199" cy="41148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2000" b="1" i="1" u="sng" dirty="0" smtClean="0">
                <a:solidFill>
                  <a:srgbClr val="FF0000"/>
                </a:solidFill>
                <a:latin typeface="Times New Roman" pitchFamily="18" charset="0"/>
                <a:cs typeface="Times New Roman" pitchFamily="18" charset="0"/>
              </a:rPr>
              <a:t>Numerical Aperture-3</a:t>
            </a:r>
            <a:endParaRPr lang="en-US" sz="1600" dirty="0"/>
          </a:p>
        </p:txBody>
      </p:sp>
      <p:sp>
        <p:nvSpPr>
          <p:cNvPr id="3" name="Content Placeholder 2"/>
          <p:cNvSpPr>
            <a:spLocks noGrp="1"/>
          </p:cNvSpPr>
          <p:nvPr>
            <p:ph idx="1"/>
          </p:nvPr>
        </p:nvSpPr>
        <p:spPr>
          <a:xfrm>
            <a:off x="152400" y="457200"/>
            <a:ext cx="8839200" cy="6400800"/>
          </a:xfrm>
        </p:spPr>
        <p:txBody>
          <a:bodyPr>
            <a:noAutofit/>
          </a:bodyPr>
          <a:lstStyle/>
          <a:p>
            <a:pPr algn="just"/>
            <a:r>
              <a:rPr lang="en-US" sz="2000" dirty="0" smtClean="0">
                <a:solidFill>
                  <a:srgbClr val="00B0F0"/>
                </a:solidFill>
                <a:latin typeface="Times New Roman" pitchFamily="18" charset="0"/>
                <a:cs typeface="Times New Roman" pitchFamily="18" charset="0"/>
              </a:rPr>
              <a:t>Figure 2.5 shows a light ray incident on the fiber core at an angle θ</a:t>
            </a:r>
            <a:r>
              <a:rPr lang="en-US" sz="1400" dirty="0" smtClean="0">
                <a:solidFill>
                  <a:srgbClr val="00B0F0"/>
                </a:solidFill>
                <a:latin typeface="Times New Roman" pitchFamily="18" charset="0"/>
                <a:cs typeface="Times New Roman" pitchFamily="18" charset="0"/>
              </a:rPr>
              <a:t>1</a:t>
            </a:r>
            <a:r>
              <a:rPr lang="en-US" sz="2000" dirty="0" smtClean="0">
                <a:solidFill>
                  <a:srgbClr val="00B0F0"/>
                </a:solidFill>
                <a:latin typeface="Times New Roman" pitchFamily="18" charset="0"/>
                <a:cs typeface="Times New Roman" pitchFamily="18" charset="0"/>
              </a:rPr>
              <a:t> to the fiber axis which is less than the acceptance angle for the fiber </a:t>
            </a:r>
            <a:r>
              <a:rPr lang="en-US" sz="2000" dirty="0" err="1" smtClean="0">
                <a:solidFill>
                  <a:srgbClr val="00B0F0"/>
                </a:solidFill>
                <a:latin typeface="Times New Roman" pitchFamily="18" charset="0"/>
                <a:cs typeface="Times New Roman" pitchFamily="18" charset="0"/>
              </a:rPr>
              <a:t>θ</a:t>
            </a:r>
            <a:r>
              <a:rPr lang="en-US" sz="1600" dirty="0" err="1" smtClean="0">
                <a:solidFill>
                  <a:srgbClr val="00B0F0"/>
                </a:solidFill>
                <a:latin typeface="Times New Roman" pitchFamily="18" charset="0"/>
                <a:cs typeface="Times New Roman" pitchFamily="18" charset="0"/>
              </a:rPr>
              <a:t>a</a:t>
            </a:r>
            <a:r>
              <a:rPr lang="en-US" sz="2000" dirty="0" smtClean="0">
                <a:solidFill>
                  <a:srgbClr val="00B0F0"/>
                </a:solidFill>
                <a:latin typeface="Times New Roman" pitchFamily="18" charset="0"/>
                <a:cs typeface="Times New Roman" pitchFamily="18" charset="0"/>
              </a:rPr>
              <a:t>. </a:t>
            </a:r>
          </a:p>
          <a:p>
            <a:pPr algn="just"/>
            <a:endParaRPr lang="en-US" sz="20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The ray enters the fiber from a medium (air) of refractive index </a:t>
            </a:r>
            <a:r>
              <a:rPr lang="en-US" sz="2000" i="1" dirty="0" smtClean="0">
                <a:solidFill>
                  <a:srgbClr val="00B050"/>
                </a:solidFill>
                <a:latin typeface="Times New Roman" pitchFamily="18" charset="0"/>
                <a:cs typeface="Times New Roman" pitchFamily="18" charset="0"/>
              </a:rPr>
              <a:t>n</a:t>
            </a:r>
            <a:r>
              <a:rPr lang="en-US" sz="1100" i="1" dirty="0" smtClean="0">
                <a:solidFill>
                  <a:srgbClr val="00B050"/>
                </a:solidFill>
                <a:latin typeface="Times New Roman" pitchFamily="18" charset="0"/>
                <a:cs typeface="Times New Roman" pitchFamily="18" charset="0"/>
              </a:rPr>
              <a:t>0</a:t>
            </a:r>
            <a:r>
              <a:rPr lang="en-US" sz="2000" i="1" dirty="0" smtClean="0">
                <a:solidFill>
                  <a:srgbClr val="00B050"/>
                </a:solidFill>
                <a:latin typeface="Times New Roman" pitchFamily="18" charset="0"/>
                <a:cs typeface="Times New Roman" pitchFamily="18" charset="0"/>
              </a:rPr>
              <a:t>, and the fiber core has a refractive index n</a:t>
            </a:r>
            <a:r>
              <a:rPr lang="en-US" sz="1200" i="1" dirty="0" smtClean="0">
                <a:solidFill>
                  <a:srgbClr val="00B050"/>
                </a:solidFill>
                <a:latin typeface="Times New Roman" pitchFamily="18" charset="0"/>
                <a:cs typeface="Times New Roman" pitchFamily="18" charset="0"/>
              </a:rPr>
              <a:t>1</a:t>
            </a:r>
            <a:r>
              <a:rPr lang="en-US" sz="2000" i="1" dirty="0" smtClean="0">
                <a:solidFill>
                  <a:srgbClr val="00B050"/>
                </a:solidFill>
                <a:latin typeface="Times New Roman" pitchFamily="18" charset="0"/>
                <a:cs typeface="Times New Roman" pitchFamily="18" charset="0"/>
              </a:rPr>
              <a:t>, which is </a:t>
            </a:r>
            <a:r>
              <a:rPr lang="en-US" sz="2000" dirty="0" smtClean="0">
                <a:solidFill>
                  <a:srgbClr val="00B050"/>
                </a:solidFill>
                <a:latin typeface="Times New Roman" pitchFamily="18" charset="0"/>
                <a:cs typeface="Times New Roman" pitchFamily="18" charset="0"/>
              </a:rPr>
              <a:t>slightly greater than the cladding refractive index </a:t>
            </a:r>
            <a:r>
              <a:rPr lang="en-US" sz="2000" i="1" dirty="0" smtClean="0">
                <a:solidFill>
                  <a:srgbClr val="00B050"/>
                </a:solidFill>
                <a:latin typeface="Times New Roman" pitchFamily="18" charset="0"/>
                <a:cs typeface="Times New Roman" pitchFamily="18" charset="0"/>
              </a:rPr>
              <a:t>n</a:t>
            </a:r>
            <a:r>
              <a:rPr lang="en-US" sz="1200" i="1" dirty="0" smtClean="0">
                <a:solidFill>
                  <a:srgbClr val="00B050"/>
                </a:solidFill>
                <a:latin typeface="Times New Roman" pitchFamily="18" charset="0"/>
                <a:cs typeface="Times New Roman" pitchFamily="18" charset="0"/>
              </a:rPr>
              <a:t>2</a:t>
            </a:r>
            <a:r>
              <a:rPr lang="en-US" sz="2000" i="1" dirty="0" smtClean="0">
                <a:latin typeface="Times New Roman" pitchFamily="18" charset="0"/>
                <a:cs typeface="Times New Roman" pitchFamily="18" charset="0"/>
              </a:rPr>
              <a:t>.</a:t>
            </a:r>
          </a:p>
          <a:p>
            <a:pPr algn="just"/>
            <a:endParaRPr lang="en-US" sz="2000" i="1" dirty="0" smtClean="0">
              <a:latin typeface="Times New Roman" pitchFamily="18" charset="0"/>
              <a:cs typeface="Times New Roman" pitchFamily="18" charset="0"/>
            </a:endParaRPr>
          </a:p>
          <a:p>
            <a:pPr algn="just"/>
            <a:r>
              <a:rPr lang="en-US" sz="2000" i="1" dirty="0" smtClean="0">
                <a:solidFill>
                  <a:srgbClr val="FF0000"/>
                </a:solidFill>
                <a:latin typeface="Times New Roman" pitchFamily="18" charset="0"/>
                <a:cs typeface="Times New Roman" pitchFamily="18" charset="0"/>
              </a:rPr>
              <a:t>Assuming the entrance face at the </a:t>
            </a:r>
            <a:r>
              <a:rPr lang="en-US" sz="2000" dirty="0" smtClean="0">
                <a:solidFill>
                  <a:srgbClr val="FF0000"/>
                </a:solidFill>
                <a:latin typeface="Times New Roman" pitchFamily="18" charset="0"/>
                <a:cs typeface="Times New Roman" pitchFamily="18" charset="0"/>
              </a:rPr>
              <a:t>fiber core to be normal to the axis</a:t>
            </a:r>
            <a:r>
              <a:rPr lang="en-US" sz="2000" dirty="0" smtClean="0">
                <a:latin typeface="Times New Roman" pitchFamily="18" charset="0"/>
                <a:cs typeface="Times New Roman" pitchFamily="18" charset="0"/>
              </a:rPr>
              <a:t>, then considering the refraction at the </a:t>
            </a:r>
            <a:r>
              <a:rPr lang="en-US" sz="2000" dirty="0" smtClean="0">
                <a:solidFill>
                  <a:srgbClr val="FF0000"/>
                </a:solidFill>
                <a:latin typeface="Times New Roman" pitchFamily="18" charset="0"/>
                <a:cs typeface="Times New Roman" pitchFamily="18" charset="0"/>
              </a:rPr>
              <a:t>air–core interface </a:t>
            </a:r>
            <a:r>
              <a:rPr lang="en-US" sz="2000" dirty="0" smtClean="0">
                <a:latin typeface="Times New Roman" pitchFamily="18" charset="0"/>
                <a:cs typeface="Times New Roman" pitchFamily="18" charset="0"/>
              </a:rPr>
              <a:t>and using Snell’s law given by Eq. (2.1):</a:t>
            </a:r>
          </a:p>
          <a:p>
            <a:pPr algn="just">
              <a:buNone/>
            </a:pPr>
            <a:r>
              <a:rPr lang="en-US" sz="2000" i="1" dirty="0" smtClean="0">
                <a:latin typeface="Times New Roman" pitchFamily="18" charset="0"/>
                <a:cs typeface="Times New Roman" pitchFamily="18" charset="0"/>
              </a:rPr>
              <a:t>				</a:t>
            </a:r>
            <a:r>
              <a:rPr lang="en-US" sz="2000" i="1" dirty="0" smtClean="0">
                <a:solidFill>
                  <a:srgbClr val="FF0000"/>
                </a:solidFill>
                <a:latin typeface="Times New Roman" pitchFamily="18" charset="0"/>
                <a:cs typeface="Times New Roman" pitchFamily="18" charset="0"/>
              </a:rPr>
              <a:t>n</a:t>
            </a:r>
            <a:r>
              <a:rPr lang="en-US" sz="1200" i="1" dirty="0" smtClean="0">
                <a:solidFill>
                  <a:srgbClr val="FF0000"/>
                </a:solidFill>
                <a:latin typeface="Times New Roman" pitchFamily="18" charset="0"/>
                <a:cs typeface="Times New Roman" pitchFamily="18" charset="0"/>
              </a:rPr>
              <a:t>0</a:t>
            </a:r>
            <a:r>
              <a:rPr lang="en-US" sz="2000" i="1" dirty="0" smtClean="0">
                <a:solidFill>
                  <a:srgbClr val="FF0000"/>
                </a:solidFill>
                <a:latin typeface="Times New Roman" pitchFamily="18" charset="0"/>
                <a:cs typeface="Times New Roman" pitchFamily="18" charset="0"/>
              </a:rPr>
              <a:t> sin </a:t>
            </a:r>
            <a:r>
              <a:rPr lang="en-US" sz="2000" dirty="0" smtClean="0">
                <a:solidFill>
                  <a:srgbClr val="FF0000"/>
                </a:solidFill>
                <a:latin typeface="Times New Roman" pitchFamily="18" charset="0"/>
                <a:cs typeface="Times New Roman" pitchFamily="18" charset="0"/>
              </a:rPr>
              <a:t>θ</a:t>
            </a:r>
            <a:r>
              <a:rPr lang="en-US" sz="1400" dirty="0" smtClean="0">
                <a:solidFill>
                  <a:srgbClr val="FF0000"/>
                </a:solidFill>
                <a:latin typeface="Times New Roman" pitchFamily="18" charset="0"/>
                <a:cs typeface="Times New Roman" pitchFamily="18" charset="0"/>
              </a:rPr>
              <a:t>1</a:t>
            </a:r>
            <a:r>
              <a:rPr lang="el-GR" sz="2000" i="1" dirty="0" smtClean="0">
                <a:solidFill>
                  <a:srgbClr val="FF0000"/>
                </a:solidFill>
                <a:latin typeface="Times New Roman" pitchFamily="18" charset="0"/>
                <a:cs typeface="Times New Roman" pitchFamily="18" charset="0"/>
              </a:rPr>
              <a:t> = </a:t>
            </a:r>
            <a:r>
              <a:rPr lang="en-US" sz="2000" i="1" dirty="0" smtClean="0">
                <a:solidFill>
                  <a:srgbClr val="FF0000"/>
                </a:solidFill>
                <a:latin typeface="Times New Roman" pitchFamily="18" charset="0"/>
                <a:cs typeface="Times New Roman" pitchFamily="18" charset="0"/>
              </a:rPr>
              <a:t>n</a:t>
            </a:r>
            <a:r>
              <a:rPr lang="en-US" sz="1200" i="1" dirty="0" smtClean="0">
                <a:solidFill>
                  <a:srgbClr val="FF0000"/>
                </a:solidFill>
                <a:latin typeface="Times New Roman" pitchFamily="18" charset="0"/>
                <a:cs typeface="Times New Roman" pitchFamily="18" charset="0"/>
              </a:rPr>
              <a:t>1</a:t>
            </a:r>
            <a:r>
              <a:rPr lang="en-US" sz="2000" i="1" dirty="0" smtClean="0">
                <a:solidFill>
                  <a:srgbClr val="FF0000"/>
                </a:solidFill>
                <a:latin typeface="Times New Roman" pitchFamily="18" charset="0"/>
                <a:cs typeface="Times New Roman" pitchFamily="18" charset="0"/>
              </a:rPr>
              <a:t> sin </a:t>
            </a:r>
            <a:r>
              <a:rPr lang="en-US" sz="2000" dirty="0" smtClean="0">
                <a:solidFill>
                  <a:srgbClr val="FF0000"/>
                </a:solidFill>
                <a:latin typeface="Times New Roman" pitchFamily="18" charset="0"/>
                <a:cs typeface="Times New Roman" pitchFamily="18" charset="0"/>
              </a:rPr>
              <a:t>θ</a:t>
            </a:r>
            <a:r>
              <a:rPr lang="en-US" sz="1400" dirty="0" smtClean="0">
                <a:solidFill>
                  <a:srgbClr val="FF0000"/>
                </a:solidFill>
                <a:latin typeface="Times New Roman" pitchFamily="18" charset="0"/>
                <a:cs typeface="Times New Roman" pitchFamily="18" charset="0"/>
              </a:rPr>
              <a:t>2 </a:t>
            </a:r>
            <a:r>
              <a:rPr lang="en-US" sz="2000" i="1" dirty="0" smtClean="0">
                <a:solidFill>
                  <a:srgbClr val="FF0000"/>
                </a:solidFill>
                <a:latin typeface="Times New Roman" pitchFamily="18" charset="0"/>
                <a:cs typeface="Times New Roman" pitchFamily="18" charset="0"/>
              </a:rPr>
              <a:t>	</a:t>
            </a:r>
            <a:r>
              <a:rPr lang="en-US" sz="2000" i="1" dirty="0" smtClean="0">
                <a:latin typeface="Times New Roman" pitchFamily="18" charset="0"/>
                <a:cs typeface="Times New Roman" pitchFamily="18" charset="0"/>
              </a:rPr>
              <a:t>		</a:t>
            </a:r>
            <a:r>
              <a:rPr lang="el-GR" sz="2000" i="1" dirty="0" smtClean="0">
                <a:latin typeface="Times New Roman" pitchFamily="18" charset="0"/>
                <a:cs typeface="Times New Roman" pitchFamily="18" charset="0"/>
              </a:rPr>
              <a:t> (2.3)</a:t>
            </a:r>
            <a:endParaRPr lang="en-US" sz="2000" i="1" dirty="0" smtClean="0">
              <a:latin typeface="Times New Roman" pitchFamily="18" charset="0"/>
              <a:cs typeface="Times New Roman" pitchFamily="18" charset="0"/>
            </a:endParaRPr>
          </a:p>
          <a:p>
            <a:pPr algn="just">
              <a:buNone/>
            </a:pPr>
            <a:endParaRPr lang="el-GR"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Considering the </a:t>
            </a:r>
            <a:r>
              <a:rPr lang="en-US" sz="2000" dirty="0" smtClean="0">
                <a:solidFill>
                  <a:srgbClr val="0070C0"/>
                </a:solidFill>
                <a:latin typeface="Times New Roman" pitchFamily="18" charset="0"/>
                <a:cs typeface="Times New Roman" pitchFamily="18" charset="0"/>
              </a:rPr>
              <a:t>right-angled triangle </a:t>
            </a:r>
            <a:r>
              <a:rPr lang="en-US" sz="2000" i="1" dirty="0" smtClean="0">
                <a:solidFill>
                  <a:srgbClr val="0070C0"/>
                </a:solidFill>
                <a:latin typeface="Times New Roman" pitchFamily="18" charset="0"/>
                <a:cs typeface="Times New Roman" pitchFamily="18" charset="0"/>
              </a:rPr>
              <a:t>ABC </a:t>
            </a:r>
            <a:r>
              <a:rPr lang="en-US" sz="2000" i="1" dirty="0" smtClean="0">
                <a:latin typeface="Times New Roman" pitchFamily="18" charset="0"/>
                <a:cs typeface="Times New Roman" pitchFamily="18" charset="0"/>
              </a:rPr>
              <a:t>indicated in Figure 2.5, then:</a:t>
            </a:r>
          </a:p>
          <a:p>
            <a:pPr algn="just">
              <a:buNone/>
            </a:pPr>
            <a:r>
              <a:rPr lang="en-US" sz="2000" dirty="0" smtClean="0">
                <a:latin typeface="Times New Roman" pitchFamily="18" charset="0"/>
                <a:cs typeface="Times New Roman" pitchFamily="18" charset="0"/>
              </a:rPr>
              <a:t>				</a:t>
            </a:r>
            <a:r>
              <a:rPr lang="el-GR" sz="2000" dirty="0" smtClean="0">
                <a:solidFill>
                  <a:srgbClr val="FF0000"/>
                </a:solidFill>
                <a:latin typeface="Times New Roman" pitchFamily="18" charset="0"/>
                <a:cs typeface="Times New Roman" pitchFamily="18" charset="0"/>
              </a:rPr>
              <a:t>φ= </a:t>
            </a:r>
            <a:r>
              <a:rPr lang="en-US" sz="2000" dirty="0" smtClean="0">
                <a:solidFill>
                  <a:srgbClr val="FF0000"/>
                </a:solidFill>
                <a:latin typeface="Times New Roman" pitchFamily="18" charset="0"/>
                <a:cs typeface="Times New Roman" pitchFamily="18" charset="0"/>
              </a:rPr>
              <a:t>(</a:t>
            </a:r>
            <a:r>
              <a:rPr lang="el-GR" sz="2000" dirty="0" smtClean="0">
                <a:solidFill>
                  <a:srgbClr val="FF0000"/>
                </a:solidFill>
                <a:latin typeface="Times New Roman" pitchFamily="18" charset="0"/>
                <a:cs typeface="Times New Roman" pitchFamily="18" charset="0"/>
              </a:rPr>
              <a:t>π</a:t>
            </a:r>
            <a:r>
              <a:rPr lang="en-US" sz="2000" dirty="0" smtClean="0">
                <a:solidFill>
                  <a:srgbClr val="FF0000"/>
                </a:solidFill>
                <a:latin typeface="Times New Roman" pitchFamily="18" charset="0"/>
                <a:cs typeface="Times New Roman" pitchFamily="18" charset="0"/>
              </a:rPr>
              <a:t>/2)</a:t>
            </a:r>
            <a:r>
              <a:rPr lang="el-GR" sz="2000" dirty="0" smtClean="0">
                <a:solidFill>
                  <a:srgbClr val="FF0000"/>
                </a:solidFill>
                <a:latin typeface="Times New Roman" pitchFamily="18" charset="0"/>
                <a:cs typeface="Times New Roman" pitchFamily="18" charset="0"/>
              </a:rPr>
              <a:t>−</a:t>
            </a:r>
            <a:r>
              <a:rPr lang="en-US" sz="2000" dirty="0" smtClean="0">
                <a:solidFill>
                  <a:srgbClr val="FF0000"/>
                </a:solidFill>
                <a:latin typeface="Times New Roman" pitchFamily="18" charset="0"/>
                <a:cs typeface="Times New Roman" pitchFamily="18" charset="0"/>
              </a:rPr>
              <a:t> </a:t>
            </a:r>
            <a:r>
              <a:rPr lang="el-GR" sz="2000" dirty="0" smtClean="0">
                <a:solidFill>
                  <a:srgbClr val="FF0000"/>
                </a:solidFill>
                <a:latin typeface="Times New Roman" pitchFamily="18" charset="0"/>
                <a:cs typeface="Times New Roman" pitchFamily="18" charset="0"/>
              </a:rPr>
              <a:t>θ</a:t>
            </a:r>
            <a:r>
              <a:rPr lang="el-GR" sz="1400" dirty="0" smtClean="0">
                <a:solidFill>
                  <a:srgbClr val="FF0000"/>
                </a:solidFill>
                <a:latin typeface="Times New Roman" pitchFamily="18" charset="0"/>
                <a:cs typeface="Times New Roman" pitchFamily="18" charset="0"/>
              </a:rPr>
              <a:t>2</a:t>
            </a:r>
            <a:r>
              <a:rPr lang="en-US" sz="1400" dirty="0" smtClean="0">
                <a:solidFill>
                  <a:srgbClr val="FF0000"/>
                </a:solidFill>
                <a:latin typeface="Times New Roman" pitchFamily="18" charset="0"/>
                <a:cs typeface="Times New Roman" pitchFamily="18" charset="0"/>
              </a:rPr>
              <a:t> </a:t>
            </a:r>
            <a:r>
              <a:rPr lang="en-US" sz="1400" dirty="0" smtClean="0">
                <a:latin typeface="Times New Roman" pitchFamily="18" charset="0"/>
                <a:cs typeface="Times New Roman" pitchFamily="18" charset="0"/>
              </a:rPr>
              <a:t>				</a:t>
            </a:r>
            <a:r>
              <a:rPr lang="el-GR" sz="2000" dirty="0" smtClean="0">
                <a:latin typeface="Times New Roman" pitchFamily="18" charset="0"/>
                <a:cs typeface="Times New Roman" pitchFamily="18" charset="0"/>
              </a:rPr>
              <a:t>(2.4)</a:t>
            </a:r>
          </a:p>
          <a:p>
            <a:pPr algn="just"/>
            <a:r>
              <a:rPr lang="en-US" sz="2000" dirty="0" smtClean="0">
                <a:solidFill>
                  <a:srgbClr val="00B050"/>
                </a:solidFill>
                <a:latin typeface="Times New Roman" pitchFamily="18" charset="0"/>
                <a:cs typeface="Times New Roman" pitchFamily="18" charset="0"/>
              </a:rPr>
              <a:t>where φ is greater than the critical angle at the core–cladding interface.</a:t>
            </a:r>
          </a:p>
          <a:p>
            <a:pPr algn="just"/>
            <a:r>
              <a:rPr lang="el-GR" sz="2000" dirty="0" smtClean="0">
                <a:solidFill>
                  <a:srgbClr val="FF0000"/>
                </a:solidFill>
                <a:latin typeface="Times New Roman" pitchFamily="18" charset="0"/>
                <a:cs typeface="Times New Roman" pitchFamily="18" charset="0"/>
              </a:rPr>
              <a:t>θ2 = </a:t>
            </a:r>
            <a:r>
              <a:rPr lang="en-US" sz="2000" dirty="0" smtClean="0">
                <a:solidFill>
                  <a:srgbClr val="FF0000"/>
                </a:solidFill>
                <a:latin typeface="Times New Roman" pitchFamily="18" charset="0"/>
                <a:cs typeface="Times New Roman" pitchFamily="18" charset="0"/>
              </a:rPr>
              <a:t>(</a:t>
            </a:r>
            <a:r>
              <a:rPr lang="el-GR" sz="2000" dirty="0" smtClean="0">
                <a:solidFill>
                  <a:srgbClr val="FF0000"/>
                </a:solidFill>
                <a:latin typeface="Times New Roman" pitchFamily="18" charset="0"/>
                <a:cs typeface="Times New Roman" pitchFamily="18" charset="0"/>
              </a:rPr>
              <a:t>π</a:t>
            </a:r>
            <a:r>
              <a:rPr lang="en-US" sz="2000" dirty="0" smtClean="0">
                <a:solidFill>
                  <a:srgbClr val="FF0000"/>
                </a:solidFill>
                <a:latin typeface="Times New Roman" pitchFamily="18" charset="0"/>
                <a:cs typeface="Times New Roman" pitchFamily="18" charset="0"/>
              </a:rPr>
              <a:t>/2)</a:t>
            </a:r>
            <a:r>
              <a:rPr lang="el-GR" sz="2000" dirty="0" smtClean="0">
                <a:solidFill>
                  <a:srgbClr val="FF0000"/>
                </a:solidFill>
                <a:latin typeface="Times New Roman" pitchFamily="18" charset="0"/>
                <a:cs typeface="Times New Roman" pitchFamily="18" charset="0"/>
              </a:rPr>
              <a:t>−</a:t>
            </a:r>
            <a:r>
              <a:rPr lang="en-US" sz="2000" dirty="0" smtClean="0">
                <a:solidFill>
                  <a:srgbClr val="FF0000"/>
                </a:solidFill>
                <a:latin typeface="Times New Roman" pitchFamily="18" charset="0"/>
                <a:cs typeface="Times New Roman" pitchFamily="18" charset="0"/>
              </a:rPr>
              <a:t> </a:t>
            </a:r>
            <a:r>
              <a:rPr lang="el-GR" sz="2000" dirty="0" smtClean="0">
                <a:solidFill>
                  <a:srgbClr val="FF0000"/>
                </a:solidFill>
                <a:latin typeface="Times New Roman" pitchFamily="18" charset="0"/>
                <a:cs typeface="Times New Roman" pitchFamily="18" charset="0"/>
              </a:rPr>
              <a:t>φ</a:t>
            </a: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Hence Eq. (2.3) becomes:</a:t>
            </a:r>
            <a:endParaRPr lang="en-US" sz="2000" dirty="0" smtClean="0">
              <a:latin typeface="Times New Roman" pitchFamily="18" charset="0"/>
              <a:cs typeface="Times New Roman" pitchFamily="18" charset="0"/>
            </a:endParaRPr>
          </a:p>
          <a:p>
            <a:pPr algn="just">
              <a:buNone/>
            </a:pPr>
            <a:r>
              <a:rPr lang="pt-BR" sz="2000" i="1" dirty="0" smtClean="0">
                <a:latin typeface="Times New Roman" pitchFamily="18" charset="0"/>
                <a:cs typeface="Times New Roman" pitchFamily="18" charset="0"/>
              </a:rPr>
              <a:t>				</a:t>
            </a:r>
            <a:r>
              <a:rPr lang="pt-BR" sz="2000" i="1" dirty="0" smtClean="0">
                <a:solidFill>
                  <a:srgbClr val="FF0000"/>
                </a:solidFill>
                <a:latin typeface="Times New Roman" pitchFamily="18" charset="0"/>
                <a:cs typeface="Times New Roman" pitchFamily="18" charset="0"/>
              </a:rPr>
              <a:t>n</a:t>
            </a:r>
            <a:r>
              <a:rPr lang="pt-BR" sz="1200" i="1" dirty="0" smtClean="0">
                <a:solidFill>
                  <a:srgbClr val="FF0000"/>
                </a:solidFill>
                <a:latin typeface="Times New Roman" pitchFamily="18" charset="0"/>
                <a:cs typeface="Times New Roman" pitchFamily="18" charset="0"/>
              </a:rPr>
              <a:t>0</a:t>
            </a:r>
            <a:r>
              <a:rPr lang="pt-BR" sz="2000" i="1" dirty="0" smtClean="0">
                <a:solidFill>
                  <a:srgbClr val="FF0000"/>
                </a:solidFill>
                <a:latin typeface="Times New Roman" pitchFamily="18" charset="0"/>
                <a:cs typeface="Times New Roman" pitchFamily="18" charset="0"/>
              </a:rPr>
              <a:t> sin </a:t>
            </a:r>
            <a:r>
              <a:rPr lang="en-US" sz="2000" dirty="0" smtClean="0">
                <a:solidFill>
                  <a:srgbClr val="FF0000"/>
                </a:solidFill>
                <a:latin typeface="Times New Roman" pitchFamily="18" charset="0"/>
                <a:cs typeface="Times New Roman" pitchFamily="18" charset="0"/>
              </a:rPr>
              <a:t>θ</a:t>
            </a:r>
            <a:r>
              <a:rPr lang="en-US" sz="1400" dirty="0" smtClean="0">
                <a:solidFill>
                  <a:srgbClr val="FF0000"/>
                </a:solidFill>
                <a:latin typeface="Times New Roman" pitchFamily="18" charset="0"/>
                <a:cs typeface="Times New Roman" pitchFamily="18" charset="0"/>
              </a:rPr>
              <a:t>1</a:t>
            </a:r>
            <a:r>
              <a:rPr lang="pt-BR" sz="2000" i="1" dirty="0" smtClean="0">
                <a:solidFill>
                  <a:srgbClr val="FF0000"/>
                </a:solidFill>
                <a:latin typeface="Times New Roman" pitchFamily="18" charset="0"/>
                <a:cs typeface="Times New Roman" pitchFamily="18" charset="0"/>
              </a:rPr>
              <a:t> = n</a:t>
            </a:r>
            <a:r>
              <a:rPr lang="pt-BR" sz="1200" i="1" dirty="0" smtClean="0">
                <a:solidFill>
                  <a:srgbClr val="FF0000"/>
                </a:solidFill>
                <a:latin typeface="Times New Roman" pitchFamily="18" charset="0"/>
                <a:cs typeface="Times New Roman" pitchFamily="18" charset="0"/>
              </a:rPr>
              <a:t>1</a:t>
            </a:r>
            <a:r>
              <a:rPr lang="pt-BR" sz="2000" i="1" dirty="0" smtClean="0">
                <a:solidFill>
                  <a:srgbClr val="FF0000"/>
                </a:solidFill>
                <a:latin typeface="Times New Roman" pitchFamily="18" charset="0"/>
                <a:cs typeface="Times New Roman" pitchFamily="18" charset="0"/>
              </a:rPr>
              <a:t> cos φ </a:t>
            </a:r>
            <a:r>
              <a:rPr lang="pt-BR" sz="2000" i="1" dirty="0" smtClean="0">
                <a:latin typeface="Times New Roman" pitchFamily="18" charset="0"/>
                <a:cs typeface="Times New Roman" pitchFamily="18" charset="0"/>
              </a:rPr>
              <a:t>			(2.5)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2000" b="1" i="1" u="sng" dirty="0" smtClean="0">
                <a:solidFill>
                  <a:srgbClr val="FF0000"/>
                </a:solidFill>
                <a:latin typeface="Times New Roman" pitchFamily="18" charset="0"/>
                <a:cs typeface="Times New Roman" pitchFamily="18" charset="0"/>
              </a:rPr>
              <a:t>Numerical Aperture-4</a:t>
            </a:r>
            <a:endParaRPr lang="en-US" sz="1600" dirty="0"/>
          </a:p>
        </p:txBody>
      </p:sp>
      <p:sp>
        <p:nvSpPr>
          <p:cNvPr id="3" name="Content Placeholder 2"/>
          <p:cNvSpPr>
            <a:spLocks noGrp="1"/>
          </p:cNvSpPr>
          <p:nvPr>
            <p:ph idx="1"/>
          </p:nvPr>
        </p:nvSpPr>
        <p:spPr>
          <a:xfrm>
            <a:off x="0" y="457200"/>
            <a:ext cx="9144000" cy="6400800"/>
          </a:xfrm>
        </p:spPr>
        <p:txBody>
          <a:bodyPr>
            <a:noAutofit/>
          </a:bodyPr>
          <a:lstStyle/>
          <a:p>
            <a:pPr algn="just"/>
            <a:r>
              <a:rPr lang="en-US" sz="2000" dirty="0" smtClean="0">
                <a:latin typeface="Times New Roman" pitchFamily="18" charset="0"/>
                <a:cs typeface="Times New Roman" pitchFamily="18" charset="0"/>
              </a:rPr>
              <a:t>Using the </a:t>
            </a:r>
            <a:r>
              <a:rPr lang="en-US" sz="2000" dirty="0" err="1" smtClean="0">
                <a:latin typeface="Times New Roman" pitchFamily="18" charset="0"/>
                <a:cs typeface="Times New Roman" pitchFamily="18" charset="0"/>
              </a:rPr>
              <a:t>trigonometrical</a:t>
            </a:r>
            <a:r>
              <a:rPr lang="en-US" sz="2000" dirty="0" smtClean="0">
                <a:latin typeface="Times New Roman" pitchFamily="18" charset="0"/>
                <a:cs typeface="Times New Roman" pitchFamily="18" charset="0"/>
              </a:rPr>
              <a:t> relationship                                 , Eq. (2.5) may be written in the form:</a:t>
            </a:r>
            <a:r>
              <a:rPr lang="en-US" sz="2000" i="1" dirty="0" smtClean="0">
                <a:latin typeface="Times New Roman" pitchFamily="18" charset="0"/>
                <a:cs typeface="Times New Roman" pitchFamily="18" charset="0"/>
              </a:rPr>
              <a:t>			</a:t>
            </a:r>
          </a:p>
          <a:p>
            <a:pPr algn="just">
              <a:buNone/>
            </a:pPr>
            <a:r>
              <a:rPr lang="en-US" sz="2000" i="1" dirty="0" smtClean="0">
                <a:latin typeface="Times New Roman" pitchFamily="18" charset="0"/>
                <a:cs typeface="Times New Roman" pitchFamily="18" charset="0"/>
              </a:rPr>
              <a:t>									</a:t>
            </a:r>
            <a:r>
              <a:rPr lang="el-GR" sz="2000" i="1" dirty="0" smtClean="0">
                <a:latin typeface="Times New Roman" pitchFamily="18" charset="0"/>
                <a:cs typeface="Times New Roman" pitchFamily="18" charset="0"/>
              </a:rPr>
              <a:t>(2.6)</a:t>
            </a:r>
            <a:endParaRPr lang="en-US" sz="2000" i="1" dirty="0" smtClean="0">
              <a:latin typeface="Times New Roman" pitchFamily="18" charset="0"/>
              <a:cs typeface="Times New Roman" pitchFamily="18" charset="0"/>
            </a:endParaRPr>
          </a:p>
          <a:p>
            <a:pPr algn="just"/>
            <a:endParaRPr lang="en-US" sz="8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When the limiting case for total internal reflection is considered, φ becomes equal to the critical angle for the core–cladding interface and is given by Eq. (2.2). </a:t>
            </a:r>
          </a:p>
          <a:p>
            <a:pPr algn="just"/>
            <a:endParaRPr lang="en-US" sz="1600" dirty="0" smtClean="0">
              <a:latin typeface="Times New Roman" pitchFamily="18" charset="0"/>
              <a:cs typeface="Times New Roman" pitchFamily="18" charset="0"/>
            </a:endParaRPr>
          </a:p>
          <a:p>
            <a:pPr algn="just"/>
            <a:r>
              <a:rPr lang="en-US" sz="2000" dirty="0" smtClean="0">
                <a:solidFill>
                  <a:srgbClr val="FF0000"/>
                </a:solidFill>
                <a:latin typeface="Times New Roman" pitchFamily="18" charset="0"/>
                <a:cs typeface="Times New Roman" pitchFamily="18" charset="0"/>
              </a:rPr>
              <a:t>Also in this limiting case θ</a:t>
            </a:r>
            <a:r>
              <a:rPr lang="en-US" sz="1400" dirty="0" smtClean="0">
                <a:solidFill>
                  <a:srgbClr val="FF0000"/>
                </a:solidFill>
                <a:latin typeface="Times New Roman" pitchFamily="18" charset="0"/>
                <a:cs typeface="Times New Roman" pitchFamily="18" charset="0"/>
              </a:rPr>
              <a:t>1</a:t>
            </a:r>
            <a:r>
              <a:rPr lang="en-US" sz="2000" dirty="0" smtClean="0">
                <a:solidFill>
                  <a:srgbClr val="FF0000"/>
                </a:solidFill>
                <a:latin typeface="Times New Roman" pitchFamily="18" charset="0"/>
                <a:cs typeface="Times New Roman" pitchFamily="18" charset="0"/>
              </a:rPr>
              <a:t> becomes the acceptance angle for the fiber </a:t>
            </a:r>
            <a:r>
              <a:rPr lang="en-US" sz="2000" dirty="0" err="1" smtClean="0">
                <a:solidFill>
                  <a:srgbClr val="FF0000"/>
                </a:solidFill>
                <a:latin typeface="Times New Roman" pitchFamily="18" charset="0"/>
                <a:cs typeface="Times New Roman" pitchFamily="18" charset="0"/>
              </a:rPr>
              <a:t>θ</a:t>
            </a:r>
            <a:r>
              <a:rPr lang="en-US" sz="1400" dirty="0" err="1" smtClean="0">
                <a:solidFill>
                  <a:srgbClr val="FF0000"/>
                </a:solidFill>
                <a:latin typeface="Times New Roman" pitchFamily="18" charset="0"/>
                <a:cs typeface="Times New Roman" pitchFamily="18" charset="0"/>
              </a:rPr>
              <a:t>a</a:t>
            </a:r>
            <a:r>
              <a:rPr lang="en-US" sz="2000" dirty="0" smtClean="0">
                <a:solidFill>
                  <a:srgbClr val="FF0000"/>
                </a:solidFill>
                <a:latin typeface="Times New Roman" pitchFamily="18" charset="0"/>
                <a:cs typeface="Times New Roman" pitchFamily="18" charset="0"/>
              </a:rPr>
              <a:t>. </a:t>
            </a:r>
          </a:p>
          <a:p>
            <a:pPr algn="just"/>
            <a:endParaRPr lang="en-US" sz="16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Combining these limiting cases into Eq. (2.6) gives</a:t>
            </a:r>
          </a:p>
          <a:p>
            <a:pPr algn="just"/>
            <a:endParaRPr lang="en-US" sz="1800" dirty="0" smtClean="0">
              <a:latin typeface="Times New Roman" pitchFamily="18" charset="0"/>
              <a:cs typeface="Times New Roman" pitchFamily="18" charset="0"/>
            </a:endParaRPr>
          </a:p>
          <a:p>
            <a:pPr algn="just">
              <a:buNone/>
            </a:pPr>
            <a:r>
              <a:rPr lang="en-US" sz="1800" i="1" dirty="0" smtClean="0">
                <a:latin typeface="Times New Roman" pitchFamily="18" charset="0"/>
                <a:cs typeface="Times New Roman" pitchFamily="18" charset="0"/>
              </a:rPr>
              <a:t>                                            						</a:t>
            </a:r>
            <a:r>
              <a:rPr lang="pt-BR" sz="1600" i="1" dirty="0" smtClean="0">
                <a:latin typeface="Times New Roman" pitchFamily="18" charset="0"/>
                <a:cs typeface="Times New Roman" pitchFamily="18" charset="0"/>
              </a:rPr>
              <a:t>(2.7)</a:t>
            </a:r>
            <a:endParaRPr lang="pt-BR" sz="18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Equation (2.7), apart from relating the acceptance angle to the refractive indices, serves as  the basis for the definition of the important optical fiber parameter, the numerical aperture (</a:t>
            </a:r>
            <a:r>
              <a:rPr lang="en-US" sz="2000" i="1" dirty="0" smtClean="0">
                <a:latin typeface="Times New Roman" pitchFamily="18" charset="0"/>
                <a:cs typeface="Times New Roman" pitchFamily="18" charset="0"/>
              </a:rPr>
              <a:t>NA).  Hence the NA is defined as:</a:t>
            </a:r>
          </a:p>
          <a:p>
            <a:pPr algn="just">
              <a:buNone/>
            </a:pPr>
            <a:r>
              <a:rPr lang="pt-BR" sz="1800" i="1" dirty="0" smtClean="0">
                <a:latin typeface="Times New Roman" pitchFamily="18" charset="0"/>
                <a:cs typeface="Times New Roman" pitchFamily="18" charset="0"/>
              </a:rPr>
              <a:t>                                                                                                                              (2.8)</a:t>
            </a:r>
          </a:p>
          <a:p>
            <a:pPr algn="just"/>
            <a:r>
              <a:rPr lang="en-US" sz="2000" dirty="0" smtClean="0">
                <a:latin typeface="Times New Roman" pitchFamily="18" charset="0"/>
                <a:cs typeface="Times New Roman" pitchFamily="18" charset="0"/>
              </a:rPr>
              <a:t>Since the </a:t>
            </a:r>
            <a:r>
              <a:rPr lang="en-US" sz="2000" i="1" dirty="0" smtClean="0">
                <a:latin typeface="Times New Roman" pitchFamily="18" charset="0"/>
                <a:cs typeface="Times New Roman" pitchFamily="18" charset="0"/>
              </a:rPr>
              <a:t>NA is often used with the fiber in air where n</a:t>
            </a:r>
            <a:r>
              <a:rPr lang="en-US" sz="1200" i="1" dirty="0" smtClean="0">
                <a:latin typeface="Times New Roman" pitchFamily="18" charset="0"/>
                <a:cs typeface="Times New Roman" pitchFamily="18" charset="0"/>
              </a:rPr>
              <a:t>0</a:t>
            </a:r>
            <a:r>
              <a:rPr lang="en-US" sz="2000" i="1" dirty="0" smtClean="0">
                <a:latin typeface="Times New Roman" pitchFamily="18" charset="0"/>
                <a:cs typeface="Times New Roman" pitchFamily="18" charset="0"/>
              </a:rPr>
              <a:t> is unity, it is simply equal to sin </a:t>
            </a:r>
            <a:r>
              <a:rPr lang="en-US" sz="2000" i="1" dirty="0" err="1" smtClean="0">
                <a:latin typeface="Times New Roman" pitchFamily="18" charset="0"/>
                <a:cs typeface="Times New Roman" pitchFamily="18" charset="0"/>
              </a:rPr>
              <a:t>θ</a:t>
            </a:r>
            <a:r>
              <a:rPr lang="en-US" sz="1600" i="1" dirty="0" err="1" smtClean="0">
                <a:latin typeface="Times New Roman" pitchFamily="18" charset="0"/>
                <a:cs typeface="Times New Roman" pitchFamily="18" charset="0"/>
              </a:rPr>
              <a:t>a</a:t>
            </a:r>
            <a:r>
              <a:rPr lang="en-US" sz="2000" i="1" dirty="0" smtClean="0">
                <a:latin typeface="Times New Roman" pitchFamily="18" charset="0"/>
                <a:cs typeface="Times New Roman" pitchFamily="18" charset="0"/>
              </a:rPr>
              <a:t>.</a:t>
            </a:r>
          </a:p>
          <a:p>
            <a:pPr algn="just"/>
            <a:r>
              <a:rPr lang="en-US" sz="2000" dirty="0" smtClean="0">
                <a:latin typeface="Times New Roman" pitchFamily="18" charset="0"/>
                <a:cs typeface="Times New Roman" pitchFamily="18" charset="0"/>
              </a:rPr>
              <a:t>It may also be noted that incident </a:t>
            </a:r>
            <a:r>
              <a:rPr lang="en-US" sz="2000" dirty="0" err="1" smtClean="0">
                <a:latin typeface="Times New Roman" pitchFamily="18" charset="0"/>
                <a:cs typeface="Times New Roman" pitchFamily="18" charset="0"/>
              </a:rPr>
              <a:t>meridional</a:t>
            </a:r>
            <a:r>
              <a:rPr lang="en-US" sz="2000" dirty="0" smtClean="0">
                <a:latin typeface="Times New Roman" pitchFamily="18" charset="0"/>
                <a:cs typeface="Times New Roman" pitchFamily="18" charset="0"/>
              </a:rPr>
              <a:t> rays over the range 0 ≤ θ</a:t>
            </a:r>
            <a:r>
              <a:rPr lang="en-US" sz="1400" dirty="0" smtClean="0">
                <a:latin typeface="Times New Roman" pitchFamily="18" charset="0"/>
                <a:cs typeface="Times New Roman" pitchFamily="18" charset="0"/>
              </a:rPr>
              <a:t>1</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θ</a:t>
            </a:r>
            <a:r>
              <a:rPr lang="en-US" sz="1600" dirty="0" err="1" smtClean="0">
                <a:latin typeface="Times New Roman" pitchFamily="18" charset="0"/>
                <a:cs typeface="Times New Roman" pitchFamily="18" charset="0"/>
              </a:rPr>
              <a:t>a</a:t>
            </a:r>
            <a:r>
              <a:rPr lang="en-US" sz="2000" dirty="0" smtClean="0">
                <a:latin typeface="Times New Roman" pitchFamily="18" charset="0"/>
                <a:cs typeface="Times New Roman" pitchFamily="18" charset="0"/>
              </a:rPr>
              <a:t> will be propagated within the fiber.</a:t>
            </a:r>
            <a:endParaRPr lang="en-US" sz="2000" dirty="0">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2"/>
          <a:srcRect/>
          <a:stretch>
            <a:fillRect/>
          </a:stretch>
        </p:blipFill>
        <p:spPr bwMode="auto">
          <a:xfrm>
            <a:off x="2362200" y="1066800"/>
            <a:ext cx="2105025" cy="3143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4648200" y="609600"/>
            <a:ext cx="1647825" cy="219075"/>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2438400" y="3886200"/>
            <a:ext cx="1676400" cy="295275"/>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a:srcRect/>
          <a:stretch>
            <a:fillRect/>
          </a:stretch>
        </p:blipFill>
        <p:spPr bwMode="auto">
          <a:xfrm>
            <a:off x="3581400" y="5334000"/>
            <a:ext cx="2152650" cy="285750"/>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40559E51-68F2-47B4-AE25-981F6705BCEA}" type="slidenum">
              <a:rPr lang="en-US" smtClean="0"/>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1400" b="1" i="1" dirty="0" smtClean="0">
                <a:solidFill>
                  <a:srgbClr val="00B050"/>
                </a:solidFill>
                <a:latin typeface="Times New Roman" pitchFamily="18" charset="0"/>
                <a:cs typeface="Times New Roman" pitchFamily="18" charset="0"/>
              </a:rPr>
              <a:t>Optical fiber Waveguides:-  Ray theory transmission- </a:t>
            </a:r>
            <a:r>
              <a:rPr lang="en-US" sz="1800" b="1" i="1" u="sng" dirty="0" smtClean="0">
                <a:solidFill>
                  <a:srgbClr val="FF0000"/>
                </a:solidFill>
                <a:latin typeface="Times New Roman" pitchFamily="18" charset="0"/>
                <a:cs typeface="Times New Roman" pitchFamily="18" charset="0"/>
              </a:rPr>
              <a:t>Numerical Aperture-5</a:t>
            </a:r>
            <a:endParaRPr lang="en-US" sz="1400" dirty="0"/>
          </a:p>
        </p:txBody>
      </p:sp>
      <p:sp>
        <p:nvSpPr>
          <p:cNvPr id="3" name="Content Placeholder 2"/>
          <p:cNvSpPr>
            <a:spLocks noGrp="1"/>
          </p:cNvSpPr>
          <p:nvPr>
            <p:ph idx="1"/>
          </p:nvPr>
        </p:nvSpPr>
        <p:spPr>
          <a:xfrm>
            <a:off x="152400" y="457200"/>
            <a:ext cx="8839200" cy="6400800"/>
          </a:xfrm>
        </p:spPr>
        <p:txBody>
          <a:bodyPr>
            <a:noAutofit/>
          </a:bodyPr>
          <a:lstStyle/>
          <a:p>
            <a:pPr algn="just"/>
            <a:r>
              <a:rPr lang="en-US" sz="2200" dirty="0" smtClean="0">
                <a:solidFill>
                  <a:srgbClr val="FF0000"/>
                </a:solidFill>
                <a:latin typeface="Times New Roman" pitchFamily="18" charset="0"/>
                <a:cs typeface="Times New Roman" pitchFamily="18" charset="0"/>
              </a:rPr>
              <a:t>The </a:t>
            </a:r>
            <a:r>
              <a:rPr lang="en-US" sz="2200" i="1" dirty="0" smtClean="0">
                <a:solidFill>
                  <a:srgbClr val="FF0000"/>
                </a:solidFill>
                <a:latin typeface="Times New Roman" pitchFamily="18" charset="0"/>
                <a:cs typeface="Times New Roman" pitchFamily="18" charset="0"/>
              </a:rPr>
              <a:t>NA may also be given in terms of the relative refractive index difference Δ between </a:t>
            </a:r>
            <a:r>
              <a:rPr lang="en-US" sz="2200" dirty="0" smtClean="0">
                <a:solidFill>
                  <a:srgbClr val="FF0000"/>
                </a:solidFill>
                <a:latin typeface="Times New Roman" pitchFamily="18" charset="0"/>
                <a:cs typeface="Times New Roman" pitchFamily="18" charset="0"/>
              </a:rPr>
              <a:t>the core and the cladding which is defined as:*</a:t>
            </a:r>
          </a:p>
          <a:p>
            <a:pPr algn="just"/>
            <a:endParaRPr lang="en-US" sz="22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r>
              <a:rPr lang="el-GR" sz="2000" dirty="0" smtClean="0">
                <a:latin typeface="Times New Roman" pitchFamily="18" charset="0"/>
                <a:cs typeface="Times New Roman" pitchFamily="18" charset="0"/>
              </a:rPr>
              <a:t> (2.9)</a:t>
            </a:r>
          </a:p>
          <a:p>
            <a:pPr algn="just"/>
            <a:endParaRPr lang="en-US" sz="16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Hence combining Eq. (2.8) with Eq. (2.9) we can write:                            					</a:t>
            </a:r>
            <a:r>
              <a:rPr lang="en-US" sz="2000" dirty="0" smtClean="0">
                <a:latin typeface="Times New Roman" pitchFamily="18" charset="0"/>
                <a:cs typeface="Times New Roman" pitchFamily="18" charset="0"/>
              </a:rPr>
              <a:t>(2.10)</a:t>
            </a:r>
            <a:endParaRPr lang="en-US" sz="22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100" i="1"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 relationships given in </a:t>
            </a:r>
            <a:r>
              <a:rPr lang="en-US" sz="2200" dirty="0" err="1" smtClean="0">
                <a:latin typeface="Times New Roman" pitchFamily="18" charset="0"/>
                <a:cs typeface="Times New Roman" pitchFamily="18" charset="0"/>
              </a:rPr>
              <a:t>Eqs</a:t>
            </a:r>
            <a:r>
              <a:rPr lang="en-US" sz="2200" dirty="0" smtClean="0">
                <a:latin typeface="Times New Roman" pitchFamily="18" charset="0"/>
                <a:cs typeface="Times New Roman" pitchFamily="18" charset="0"/>
              </a:rPr>
              <a:t> (2.8) and (2.10) for the numerical aperture are a very useful measure of the </a:t>
            </a:r>
            <a:r>
              <a:rPr lang="en-US" sz="2200" dirty="0" smtClean="0">
                <a:solidFill>
                  <a:srgbClr val="FF0000"/>
                </a:solidFill>
                <a:latin typeface="Times New Roman" pitchFamily="18" charset="0"/>
                <a:cs typeface="Times New Roman" pitchFamily="18" charset="0"/>
              </a:rPr>
              <a:t>light-collecting ability of a fiber. </a:t>
            </a:r>
          </a:p>
          <a:p>
            <a:pPr algn="just"/>
            <a:endParaRPr lang="en-US" sz="20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They are independent of the fiber core diameter and will hold for diameters as small as 8 </a:t>
            </a:r>
            <a:r>
              <a:rPr lang="en-US" sz="2200" dirty="0" err="1" smtClean="0">
                <a:latin typeface="Times New Roman" pitchFamily="18" charset="0"/>
                <a:cs typeface="Times New Roman" pitchFamily="18" charset="0"/>
              </a:rPr>
              <a:t>μm</a:t>
            </a:r>
            <a:r>
              <a:rPr lang="en-US" sz="2200" dirty="0" smtClean="0">
                <a:latin typeface="Times New Roman" pitchFamily="18" charset="0"/>
                <a:cs typeface="Times New Roman" pitchFamily="18" charset="0"/>
              </a:rPr>
              <a:t>.</a:t>
            </a:r>
          </a:p>
          <a:p>
            <a:pPr algn="just">
              <a:buNone/>
            </a:pPr>
            <a:endParaRPr lang="en-US" sz="2200" dirty="0">
              <a:latin typeface="Times New Roman" pitchFamily="18" charset="0"/>
              <a:cs typeface="Times New Roman" pitchFamily="18" charset="0"/>
            </a:endParaRPr>
          </a:p>
        </p:txBody>
      </p:sp>
      <p:pic>
        <p:nvPicPr>
          <p:cNvPr id="3075" name="Picture 3"/>
          <p:cNvPicPr>
            <a:picLocks noChangeAspect="1" noChangeArrowheads="1"/>
          </p:cNvPicPr>
          <p:nvPr/>
        </p:nvPicPr>
        <p:blipFill>
          <a:blip r:embed="rId2"/>
          <a:srcRect/>
          <a:stretch>
            <a:fillRect/>
          </a:stretch>
        </p:blipFill>
        <p:spPr bwMode="auto">
          <a:xfrm>
            <a:off x="1676400" y="1371600"/>
            <a:ext cx="3124200" cy="666750"/>
          </a:xfrm>
          <a:prstGeom prst="rect">
            <a:avLst/>
          </a:prstGeom>
          <a:noFill/>
          <a:ln w="9525">
            <a:noFill/>
            <a:miter lim="800000"/>
            <a:headEnd/>
            <a:tailEnd/>
          </a:ln>
          <a:effectLst/>
        </p:spPr>
      </p:pic>
      <p:pic>
        <p:nvPicPr>
          <p:cNvPr id="3077" name="Picture 5"/>
          <p:cNvPicPr>
            <a:picLocks noChangeAspect="1" noChangeArrowheads="1"/>
          </p:cNvPicPr>
          <p:nvPr/>
        </p:nvPicPr>
        <p:blipFill>
          <a:blip r:embed="rId3"/>
          <a:srcRect/>
          <a:stretch>
            <a:fillRect/>
          </a:stretch>
        </p:blipFill>
        <p:spPr bwMode="auto">
          <a:xfrm>
            <a:off x="1981200" y="2743201"/>
            <a:ext cx="1314450" cy="3810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40559E51-68F2-47B4-AE25-981F6705BCEA}" type="slidenum">
              <a:rPr lang="en-US" smtClean="0"/>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839200" cy="6553200"/>
          </a:xfrm>
        </p:spPr>
        <p:txBody>
          <a:bodyPr>
            <a:noAutofit/>
          </a:bodyPr>
          <a:lstStyle/>
          <a:p>
            <a:pPr algn="just"/>
            <a:r>
              <a:rPr lang="en-US" sz="2200" dirty="0" smtClean="0">
                <a:solidFill>
                  <a:srgbClr val="00B050"/>
                </a:solidFill>
                <a:latin typeface="Times New Roman" pitchFamily="18" charset="0"/>
                <a:cs typeface="Times New Roman" pitchFamily="18" charset="0"/>
              </a:rPr>
              <a:t>In theory, </a:t>
            </a:r>
            <a:r>
              <a:rPr lang="en-US" sz="2200" dirty="0" smtClean="0">
                <a:solidFill>
                  <a:srgbClr val="FF0000"/>
                </a:solidFill>
                <a:latin typeface="Times New Roman" pitchFamily="18" charset="0"/>
                <a:cs typeface="Times New Roman" pitchFamily="18" charset="0"/>
              </a:rPr>
              <a:t>the greater the carrier frequency, the larger the available transmission bandwidth </a:t>
            </a:r>
            <a:r>
              <a:rPr lang="en-US" sz="2200" dirty="0" smtClean="0">
                <a:solidFill>
                  <a:srgbClr val="00B050"/>
                </a:solidFill>
                <a:latin typeface="Times New Roman" pitchFamily="18" charset="0"/>
                <a:cs typeface="Times New Roman" pitchFamily="18" charset="0"/>
              </a:rPr>
              <a:t>and thus the information-carrying capacity of the communication system.</a:t>
            </a:r>
          </a:p>
          <a:p>
            <a:pPr algn="just">
              <a:buNone/>
            </a:pPr>
            <a:endParaRPr lang="en-US" sz="10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For this reason radio communication was developed to higher frequencies (i.e. VHF and UHF) leading to the introduction of the even higher frequency microwave and, latterly, millimeter wave transmission. </a:t>
            </a:r>
          </a:p>
          <a:p>
            <a:pPr algn="just">
              <a:buNone/>
            </a:pPr>
            <a:endParaRPr lang="en-US" sz="1200"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The relative frequencies and wavelengths of these types of electromagnetic wave can be observed from the electromagnetic spectrum shown in Figure 1.1.</a:t>
            </a:r>
          </a:p>
          <a:p>
            <a:pPr algn="just">
              <a:buNone/>
            </a:pPr>
            <a:endParaRPr lang="en-US" sz="10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In this context it may also be noted that communication at optical frequencies offers an increase in the potential usable bandwidth by a factor of around 104 over high-frequency microwave transmission.</a:t>
            </a:r>
          </a:p>
          <a:p>
            <a:pPr algn="just"/>
            <a:endParaRPr lang="en-US" sz="1000" dirty="0" smtClean="0">
              <a:latin typeface="Times New Roman" pitchFamily="18" charset="0"/>
              <a:cs typeface="Times New Roman" pitchFamily="18" charset="0"/>
            </a:endParaRPr>
          </a:p>
          <a:p>
            <a:pPr algn="just"/>
            <a:r>
              <a:rPr lang="en-US" sz="2200" dirty="0" smtClean="0">
                <a:solidFill>
                  <a:srgbClr val="FFC000"/>
                </a:solidFill>
                <a:latin typeface="Times New Roman" pitchFamily="18" charset="0"/>
                <a:cs typeface="Times New Roman" pitchFamily="18" charset="0"/>
              </a:rPr>
              <a:t>An additional benefit of the use of high carrier frequencies is the general ability of the communication system to concentrate the available power within the transmitted electromagnetic wave, thus giving an improved system performance.</a:t>
            </a:r>
            <a:endParaRPr lang="en-US" sz="2200" dirty="0">
              <a:solidFill>
                <a:srgbClr val="FFC000"/>
              </a:solidFill>
              <a:latin typeface="Times New Roman" pitchFamily="18" charset="0"/>
              <a:cs typeface="Times New Roman" pitchFamily="18" charset="0"/>
            </a:endParaRPr>
          </a:p>
        </p:txBody>
      </p:sp>
      <p:sp>
        <p:nvSpPr>
          <p:cNvPr id="4" name="Rectangle 3"/>
          <p:cNvSpPr/>
          <p:nvPr/>
        </p:nvSpPr>
        <p:spPr>
          <a:xfrm>
            <a:off x="2590800" y="0"/>
            <a:ext cx="3327834" cy="369332"/>
          </a:xfrm>
          <a:prstGeom prst="rect">
            <a:avLst/>
          </a:prstGeom>
        </p:spPr>
        <p:txBody>
          <a:bodyPr wrap="square">
            <a:spAutoFit/>
          </a:bodyPr>
          <a:lstStyle/>
          <a:p>
            <a:r>
              <a:rPr lang="en-US" b="1" dirty="0" smtClean="0">
                <a:solidFill>
                  <a:srgbClr val="FF0000"/>
                </a:solidFill>
              </a:rPr>
              <a:t>Historical development              -3</a:t>
            </a:r>
            <a:endParaRPr lang="en-US" dirty="0"/>
          </a:p>
        </p:txBody>
      </p:sp>
      <p:sp>
        <p:nvSpPr>
          <p:cNvPr id="5" name="Slide Number Placeholder 4"/>
          <p:cNvSpPr>
            <a:spLocks noGrp="1"/>
          </p:cNvSpPr>
          <p:nvPr>
            <p:ph type="sldNum" sz="quarter" idx="12"/>
          </p:nvPr>
        </p:nvSpPr>
        <p:spPr/>
        <p:txBody>
          <a:bodyPr/>
          <a:lstStyle/>
          <a:p>
            <a:fld id="{40559E51-68F2-47B4-AE25-981F6705BCEA}" type="slidenum">
              <a:rPr lang="en-US" smtClean="0"/>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2400" b="1" i="1" u="sng" dirty="0" smtClean="0">
                <a:solidFill>
                  <a:srgbClr val="FF0000"/>
                </a:solidFill>
                <a:latin typeface="Times New Roman" pitchFamily="18" charset="0"/>
                <a:cs typeface="Times New Roman" pitchFamily="18" charset="0"/>
              </a:rPr>
              <a:t>Numerical Aperture-6</a:t>
            </a:r>
            <a:endParaRPr lang="en-US" sz="1600" dirty="0"/>
          </a:p>
        </p:txBody>
      </p:sp>
      <p:sp>
        <p:nvSpPr>
          <p:cNvPr id="3" name="Content Placeholder 2"/>
          <p:cNvSpPr>
            <a:spLocks noGrp="1"/>
          </p:cNvSpPr>
          <p:nvPr>
            <p:ph idx="1"/>
          </p:nvPr>
        </p:nvSpPr>
        <p:spPr>
          <a:xfrm>
            <a:off x="0" y="762000"/>
            <a:ext cx="8991600" cy="6096000"/>
          </a:xfrm>
        </p:spPr>
        <p:txBody>
          <a:bodyPr>
            <a:normAutofit fontScale="85000" lnSpcReduction="10000"/>
          </a:bodyPr>
          <a:lstStyle/>
          <a:p>
            <a:pPr algn="just"/>
            <a:r>
              <a:rPr lang="en-US"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However, for smaller diameters they break down as the geometric optics approach is invalid.</a:t>
            </a:r>
          </a:p>
          <a:p>
            <a:pPr algn="just"/>
            <a:endParaRPr lang="en-US" sz="2600" dirty="0" smtClean="0">
              <a:latin typeface="Times New Roman" pitchFamily="18" charset="0"/>
              <a:cs typeface="Times New Roman" pitchFamily="18" charset="0"/>
            </a:endParaRPr>
          </a:p>
          <a:p>
            <a:pPr algn="just"/>
            <a:r>
              <a:rPr lang="en-US" sz="2600" dirty="0" smtClean="0">
                <a:latin typeface="Times New Roman" pitchFamily="18" charset="0"/>
                <a:cs typeface="Times New Roman" pitchFamily="18" charset="0"/>
              </a:rPr>
              <a:t>This is because the ray theory model is only a </a:t>
            </a:r>
            <a:r>
              <a:rPr lang="en-US" sz="2600" dirty="0" smtClean="0">
                <a:solidFill>
                  <a:srgbClr val="FF0000"/>
                </a:solidFill>
                <a:latin typeface="Times New Roman" pitchFamily="18" charset="0"/>
                <a:cs typeface="Times New Roman" pitchFamily="18" charset="0"/>
              </a:rPr>
              <a:t>partial description </a:t>
            </a:r>
            <a:r>
              <a:rPr lang="en-US" sz="2600" dirty="0" smtClean="0">
                <a:latin typeface="Times New Roman" pitchFamily="18" charset="0"/>
                <a:cs typeface="Times New Roman" pitchFamily="18" charset="0"/>
              </a:rPr>
              <a:t>of the </a:t>
            </a:r>
            <a:r>
              <a:rPr lang="en-US" sz="2600" dirty="0" smtClean="0">
                <a:solidFill>
                  <a:srgbClr val="FF0000"/>
                </a:solidFill>
                <a:latin typeface="Times New Roman" pitchFamily="18" charset="0"/>
                <a:cs typeface="Times New Roman" pitchFamily="18" charset="0"/>
              </a:rPr>
              <a:t>character of light</a:t>
            </a:r>
            <a:r>
              <a:rPr lang="en-US" sz="2600" dirty="0" smtClean="0">
                <a:latin typeface="Times New Roman" pitchFamily="18" charset="0"/>
                <a:cs typeface="Times New Roman" pitchFamily="18" charset="0"/>
              </a:rPr>
              <a:t>.</a:t>
            </a:r>
          </a:p>
          <a:p>
            <a:pPr algn="just"/>
            <a:endParaRPr lang="en-US" sz="2600" dirty="0" smtClean="0">
              <a:latin typeface="Times New Roman" pitchFamily="18" charset="0"/>
              <a:cs typeface="Times New Roman" pitchFamily="18" charset="0"/>
            </a:endParaRPr>
          </a:p>
          <a:p>
            <a:pPr algn="just"/>
            <a:r>
              <a:rPr lang="en-US" sz="2600" dirty="0" smtClean="0">
                <a:latin typeface="Times New Roman" pitchFamily="18" charset="0"/>
                <a:cs typeface="Times New Roman" pitchFamily="18" charset="0"/>
              </a:rPr>
              <a:t>It describes the direction a plane wave component takes in the fiber but does not take into account interference between such components.</a:t>
            </a:r>
          </a:p>
          <a:p>
            <a:pPr algn="just"/>
            <a:endParaRPr lang="en-US" sz="2600" dirty="0" smtClean="0">
              <a:latin typeface="Times New Roman" pitchFamily="18" charset="0"/>
              <a:cs typeface="Times New Roman" pitchFamily="18" charset="0"/>
            </a:endParaRPr>
          </a:p>
          <a:p>
            <a:pPr algn="just"/>
            <a:r>
              <a:rPr lang="en-US" sz="2600" dirty="0" smtClean="0">
                <a:latin typeface="Times New Roman" pitchFamily="18" charset="0"/>
                <a:cs typeface="Times New Roman" pitchFamily="18" charset="0"/>
              </a:rPr>
              <a:t>When interference phenomena are considered it is found that only rays with certain discrete characteristics propagate in the fiber core.</a:t>
            </a:r>
          </a:p>
          <a:p>
            <a:pPr algn="just">
              <a:buNone/>
            </a:pPr>
            <a:r>
              <a:rPr lang="en-US" sz="2600" dirty="0" smtClean="0">
                <a:latin typeface="Times New Roman" pitchFamily="18" charset="0"/>
                <a:cs typeface="Times New Roman" pitchFamily="18" charset="0"/>
              </a:rPr>
              <a:t> </a:t>
            </a:r>
          </a:p>
          <a:p>
            <a:pPr algn="just"/>
            <a:r>
              <a:rPr lang="en-US" sz="2600" dirty="0" smtClean="0">
                <a:latin typeface="Times New Roman" pitchFamily="18" charset="0"/>
                <a:cs typeface="Times New Roman" pitchFamily="18" charset="0"/>
              </a:rPr>
              <a:t>Thus the fiber will only support a discrete number of guided modes. This becomes critical in </a:t>
            </a:r>
            <a:r>
              <a:rPr lang="en-US" sz="2600" dirty="0" err="1" smtClean="0">
                <a:latin typeface="Times New Roman" pitchFamily="18" charset="0"/>
                <a:cs typeface="Times New Roman" pitchFamily="18" charset="0"/>
              </a:rPr>
              <a:t>smallcore</a:t>
            </a:r>
            <a:r>
              <a:rPr lang="en-US" sz="2600" dirty="0" smtClean="0">
                <a:latin typeface="Times New Roman" pitchFamily="18" charset="0"/>
                <a:cs typeface="Times New Roman" pitchFamily="18" charset="0"/>
              </a:rPr>
              <a:t>-diameter fibers which only support one or a few modes. </a:t>
            </a:r>
          </a:p>
          <a:p>
            <a:pPr algn="just"/>
            <a:endParaRPr lang="en-US" sz="2600" dirty="0" smtClean="0">
              <a:latin typeface="Times New Roman" pitchFamily="18" charset="0"/>
              <a:cs typeface="Times New Roman" pitchFamily="18" charset="0"/>
            </a:endParaRPr>
          </a:p>
          <a:p>
            <a:pPr algn="just"/>
            <a:r>
              <a:rPr lang="en-US" sz="2600" dirty="0" smtClean="0">
                <a:latin typeface="Times New Roman" pitchFamily="18" charset="0"/>
                <a:cs typeface="Times New Roman" pitchFamily="18" charset="0"/>
              </a:rPr>
              <a:t>Hence electromagnetic mode theory must be applied in these cases.</a:t>
            </a:r>
            <a:endParaRPr lang="en-US" dirty="0" smtClean="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40559E51-68F2-47B4-AE25-981F6705BCEA}" type="slidenum">
              <a:rPr lang="en-US" smtClean="0"/>
              <a:pPr/>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09600"/>
          </a:xfrm>
        </p:spPr>
        <p:txBody>
          <a:bodyPr>
            <a:normAutofit fontScale="90000"/>
          </a:bodyPr>
          <a:lstStyle/>
          <a:p>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52400" y="152400"/>
            <a:ext cx="8610600" cy="51816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52400" y="5334000"/>
            <a:ext cx="8610600" cy="1066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09600"/>
          </a:xfrm>
        </p:spPr>
        <p:txBody>
          <a:bodyPr>
            <a:normAutofit fontScale="90000"/>
          </a:bodyPr>
          <a:lstStyle/>
          <a:p>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228600" y="381000"/>
            <a:ext cx="8763000" cy="60197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09600"/>
          </a:xfrm>
        </p:spPr>
        <p:txBody>
          <a:bodyPr>
            <a:normAutofit fontScale="90000"/>
          </a:bodyPr>
          <a:lstStyle/>
          <a:p>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381000" y="533400"/>
            <a:ext cx="8458200" cy="5867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2400" b="1" i="1" u="sng" dirty="0" smtClean="0">
                <a:solidFill>
                  <a:srgbClr val="FF0000"/>
                </a:solidFill>
                <a:latin typeface="Times New Roman" pitchFamily="18" charset="0"/>
                <a:cs typeface="Times New Roman" pitchFamily="18" charset="0"/>
              </a:rPr>
              <a:t>Skew Rays-1</a:t>
            </a:r>
            <a:endParaRPr lang="en-US" sz="1600" dirty="0"/>
          </a:p>
        </p:txBody>
      </p:sp>
      <p:sp>
        <p:nvSpPr>
          <p:cNvPr id="3" name="Content Placeholder 2"/>
          <p:cNvSpPr>
            <a:spLocks noGrp="1"/>
          </p:cNvSpPr>
          <p:nvPr>
            <p:ph idx="1"/>
          </p:nvPr>
        </p:nvSpPr>
        <p:spPr>
          <a:xfrm>
            <a:off x="152400" y="381000"/>
            <a:ext cx="8839200" cy="2819400"/>
          </a:xfrm>
        </p:spPr>
        <p:txBody>
          <a:bodyPr>
            <a:normAutofit/>
          </a:bodyPr>
          <a:lstStyle/>
          <a:p>
            <a:pPr algn="just"/>
            <a:r>
              <a:rPr lang="en-US" sz="2200" dirty="0" smtClean="0">
                <a:latin typeface="Times New Roman" pitchFamily="18" charset="0"/>
                <a:cs typeface="Times New Roman" pitchFamily="18" charset="0"/>
              </a:rPr>
              <a:t>In the preceding sections we have considered the propagation of </a:t>
            </a:r>
            <a:r>
              <a:rPr lang="en-US" sz="2200" dirty="0" err="1" smtClean="0">
                <a:latin typeface="Times New Roman" pitchFamily="18" charset="0"/>
                <a:cs typeface="Times New Roman" pitchFamily="18" charset="0"/>
              </a:rPr>
              <a:t>meridional</a:t>
            </a:r>
            <a:r>
              <a:rPr lang="en-US" sz="2200" dirty="0" smtClean="0">
                <a:latin typeface="Times New Roman" pitchFamily="18" charset="0"/>
                <a:cs typeface="Times New Roman" pitchFamily="18" charset="0"/>
              </a:rPr>
              <a:t> rays in the optical waveguide.</a:t>
            </a:r>
          </a:p>
          <a:p>
            <a:pPr algn="just">
              <a:buNone/>
            </a:pPr>
            <a:endParaRPr lang="en-US" sz="11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However, another category of ray exists which is </a:t>
            </a:r>
            <a:r>
              <a:rPr lang="en-US" sz="2200" dirty="0" smtClean="0">
                <a:solidFill>
                  <a:srgbClr val="FF0000"/>
                </a:solidFill>
                <a:latin typeface="Times New Roman" pitchFamily="18" charset="0"/>
                <a:cs typeface="Times New Roman" pitchFamily="18" charset="0"/>
              </a:rPr>
              <a:t>transmitted without passing through the fiber axis. </a:t>
            </a:r>
          </a:p>
          <a:p>
            <a:pPr algn="just"/>
            <a:r>
              <a:rPr lang="en-US" sz="2200" dirty="0" smtClean="0">
                <a:latin typeface="Times New Roman" pitchFamily="18" charset="0"/>
                <a:cs typeface="Times New Roman" pitchFamily="18" charset="0"/>
              </a:rPr>
              <a:t>These rays, which greatly outnumber the </a:t>
            </a:r>
            <a:r>
              <a:rPr lang="en-US" sz="2200" dirty="0" err="1" smtClean="0">
                <a:latin typeface="Times New Roman" pitchFamily="18" charset="0"/>
                <a:cs typeface="Times New Roman" pitchFamily="18" charset="0"/>
              </a:rPr>
              <a:t>meridional</a:t>
            </a:r>
            <a:r>
              <a:rPr lang="en-US" sz="2200" dirty="0" smtClean="0">
                <a:latin typeface="Times New Roman" pitchFamily="18" charset="0"/>
                <a:cs typeface="Times New Roman" pitchFamily="18" charset="0"/>
              </a:rPr>
              <a:t> rays, follow a </a:t>
            </a:r>
            <a:r>
              <a:rPr lang="en-US" sz="2200" dirty="0" smtClean="0">
                <a:solidFill>
                  <a:srgbClr val="FF0000"/>
                </a:solidFill>
                <a:latin typeface="Times New Roman" pitchFamily="18" charset="0"/>
                <a:cs typeface="Times New Roman" pitchFamily="18" charset="0"/>
              </a:rPr>
              <a:t>helical path through the fiber,</a:t>
            </a:r>
            <a:r>
              <a:rPr lang="en-US" sz="2200" dirty="0" smtClean="0">
                <a:latin typeface="Times New Roman" pitchFamily="18" charset="0"/>
                <a:cs typeface="Times New Roman" pitchFamily="18" charset="0"/>
              </a:rPr>
              <a:t> as illustrated in Figure 2.6, and are </a:t>
            </a:r>
            <a:r>
              <a:rPr lang="en-US" sz="2200" dirty="0" smtClean="0">
                <a:solidFill>
                  <a:srgbClr val="FF0000"/>
                </a:solidFill>
                <a:latin typeface="Times New Roman" pitchFamily="18" charset="0"/>
                <a:cs typeface="Times New Roman" pitchFamily="18" charset="0"/>
              </a:rPr>
              <a:t>called skew rays.</a:t>
            </a:r>
          </a:p>
          <a:p>
            <a:endParaRPr lang="en-US" sz="1800" dirty="0"/>
          </a:p>
        </p:txBody>
      </p:sp>
      <p:pic>
        <p:nvPicPr>
          <p:cNvPr id="8195" name="Picture 3"/>
          <p:cNvPicPr>
            <a:picLocks noChangeAspect="1" noChangeArrowheads="1"/>
          </p:cNvPicPr>
          <p:nvPr/>
        </p:nvPicPr>
        <p:blipFill>
          <a:blip r:embed="rId2"/>
          <a:srcRect/>
          <a:stretch>
            <a:fillRect/>
          </a:stretch>
        </p:blipFill>
        <p:spPr bwMode="auto">
          <a:xfrm>
            <a:off x="152400" y="3276600"/>
            <a:ext cx="8839200" cy="3429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2400" b="1" i="1" u="sng" dirty="0" smtClean="0">
                <a:solidFill>
                  <a:srgbClr val="FF0000"/>
                </a:solidFill>
                <a:latin typeface="Times New Roman" pitchFamily="18" charset="0"/>
                <a:cs typeface="Times New Roman" pitchFamily="18" charset="0"/>
              </a:rPr>
              <a:t>Skew Rays-2</a:t>
            </a:r>
            <a:endParaRPr lang="en-US" sz="1600" dirty="0"/>
          </a:p>
        </p:txBody>
      </p:sp>
      <p:sp>
        <p:nvSpPr>
          <p:cNvPr id="3" name="Content Placeholder 2"/>
          <p:cNvSpPr>
            <a:spLocks noGrp="1"/>
          </p:cNvSpPr>
          <p:nvPr>
            <p:ph idx="1"/>
          </p:nvPr>
        </p:nvSpPr>
        <p:spPr>
          <a:xfrm>
            <a:off x="152400" y="457200"/>
            <a:ext cx="8839200" cy="6248400"/>
          </a:xfrm>
        </p:spPr>
        <p:txBody>
          <a:bodyPr>
            <a:noAutofit/>
          </a:bodyPr>
          <a:lstStyle/>
          <a:p>
            <a:pPr algn="just"/>
            <a:r>
              <a:rPr lang="en-US" sz="2200" dirty="0" smtClean="0">
                <a:solidFill>
                  <a:srgbClr val="0070C0"/>
                </a:solidFill>
                <a:latin typeface="Times New Roman" pitchFamily="18" charset="0"/>
                <a:cs typeface="Times New Roman" pitchFamily="18" charset="0"/>
              </a:rPr>
              <a:t>It is </a:t>
            </a:r>
            <a:r>
              <a:rPr lang="en-US" sz="2200" b="1" dirty="0" smtClean="0">
                <a:solidFill>
                  <a:srgbClr val="0070C0"/>
                </a:solidFill>
                <a:latin typeface="Times New Roman" pitchFamily="18" charset="0"/>
                <a:cs typeface="Times New Roman" pitchFamily="18" charset="0"/>
              </a:rPr>
              <a:t>not easy to visualize </a:t>
            </a:r>
            <a:r>
              <a:rPr lang="en-US" sz="2200" dirty="0" smtClean="0">
                <a:solidFill>
                  <a:srgbClr val="0070C0"/>
                </a:solidFill>
                <a:latin typeface="Times New Roman" pitchFamily="18" charset="0"/>
                <a:cs typeface="Times New Roman" pitchFamily="18" charset="0"/>
              </a:rPr>
              <a:t>the skew ray paths in </a:t>
            </a:r>
            <a:r>
              <a:rPr lang="en-US" sz="2200" b="1" dirty="0" smtClean="0">
                <a:solidFill>
                  <a:srgbClr val="0070C0"/>
                </a:solidFill>
                <a:latin typeface="Times New Roman" pitchFamily="18" charset="0"/>
                <a:cs typeface="Times New Roman" pitchFamily="18" charset="0"/>
              </a:rPr>
              <a:t>two dimensions</a:t>
            </a:r>
            <a:r>
              <a:rPr lang="en-US" sz="2200" dirty="0" smtClean="0">
                <a:solidFill>
                  <a:srgbClr val="0070C0"/>
                </a:solidFill>
                <a:latin typeface="Times New Roman" pitchFamily="18" charset="0"/>
                <a:cs typeface="Times New Roman" pitchFamily="18" charset="0"/>
              </a:rPr>
              <a:t>, but it may be observed from Figure 2.6(b) that the helical path traced through the fiber gives a </a:t>
            </a:r>
            <a:r>
              <a:rPr lang="en-US" sz="2200" b="1" dirty="0" smtClean="0">
                <a:solidFill>
                  <a:srgbClr val="0070C0"/>
                </a:solidFill>
                <a:latin typeface="Times New Roman" pitchFamily="18" charset="0"/>
                <a:cs typeface="Times New Roman" pitchFamily="18" charset="0"/>
              </a:rPr>
              <a:t>change in direction of 2γ at each reflection</a:t>
            </a:r>
            <a:r>
              <a:rPr lang="en-US" sz="2200" dirty="0" smtClean="0">
                <a:latin typeface="Times New Roman" pitchFamily="18" charset="0"/>
                <a:cs typeface="Times New Roman" pitchFamily="18" charset="0"/>
              </a:rPr>
              <a:t>, </a:t>
            </a:r>
            <a:r>
              <a:rPr lang="en-US" sz="2200" b="1" dirty="0" smtClean="0">
                <a:solidFill>
                  <a:srgbClr val="00B050"/>
                </a:solidFill>
                <a:latin typeface="Times New Roman" pitchFamily="18" charset="0"/>
                <a:cs typeface="Times New Roman" pitchFamily="18" charset="0"/>
              </a:rPr>
              <a:t>where γ is the angle between the projection of the ray in two dimensions and the radius of the fiber core at the point of reflection. </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Hence, </a:t>
            </a:r>
            <a:r>
              <a:rPr lang="en-US" sz="2200" dirty="0" smtClean="0">
                <a:solidFill>
                  <a:srgbClr val="FF0000"/>
                </a:solidFill>
                <a:latin typeface="Times New Roman" pitchFamily="18" charset="0"/>
                <a:cs typeface="Times New Roman" pitchFamily="18" charset="0"/>
              </a:rPr>
              <a:t>unlike </a:t>
            </a:r>
            <a:r>
              <a:rPr lang="en-US" sz="2200" dirty="0" err="1" smtClean="0">
                <a:solidFill>
                  <a:srgbClr val="FF0000"/>
                </a:solidFill>
                <a:latin typeface="Times New Roman" pitchFamily="18" charset="0"/>
                <a:cs typeface="Times New Roman" pitchFamily="18" charset="0"/>
              </a:rPr>
              <a:t>meridional</a:t>
            </a:r>
            <a:r>
              <a:rPr lang="en-US" sz="2200" dirty="0" smtClean="0">
                <a:solidFill>
                  <a:srgbClr val="FF0000"/>
                </a:solidFill>
                <a:latin typeface="Times New Roman" pitchFamily="18" charset="0"/>
                <a:cs typeface="Times New Roman" pitchFamily="18" charset="0"/>
              </a:rPr>
              <a:t> rays</a:t>
            </a:r>
            <a:r>
              <a:rPr lang="en-US" sz="2200" dirty="0" smtClean="0">
                <a:latin typeface="Times New Roman" pitchFamily="18" charset="0"/>
                <a:cs typeface="Times New Roman" pitchFamily="18" charset="0"/>
              </a:rPr>
              <a:t>, the point of emergence of skew rays from the fiber </a:t>
            </a:r>
            <a:r>
              <a:rPr lang="en-US" sz="2200" dirty="0" smtClean="0">
                <a:solidFill>
                  <a:srgbClr val="00B0F0"/>
                </a:solidFill>
                <a:latin typeface="Times New Roman" pitchFamily="18" charset="0"/>
                <a:cs typeface="Times New Roman" pitchFamily="18" charset="0"/>
              </a:rPr>
              <a:t>in air will depend upon the </a:t>
            </a:r>
            <a:r>
              <a:rPr lang="en-US" sz="2200" b="1" dirty="0" smtClean="0">
                <a:solidFill>
                  <a:srgbClr val="00B0F0"/>
                </a:solidFill>
                <a:latin typeface="Times New Roman" pitchFamily="18" charset="0"/>
                <a:cs typeface="Times New Roman" pitchFamily="18" charset="0"/>
              </a:rPr>
              <a:t>number of reflections they undergo rather than the input conditions to the fiber.</a:t>
            </a:r>
          </a:p>
          <a:p>
            <a:pPr algn="just"/>
            <a:endParaRPr lang="en-US" sz="2200" dirty="0" smtClean="0">
              <a:latin typeface="Times New Roman" pitchFamily="18" charset="0"/>
              <a:cs typeface="Times New Roman" pitchFamily="18" charset="0"/>
            </a:endParaRPr>
          </a:p>
          <a:p>
            <a:pPr algn="just"/>
            <a:r>
              <a:rPr lang="en-US" sz="2200" dirty="0" smtClean="0">
                <a:solidFill>
                  <a:schemeClr val="accent2">
                    <a:lumMod val="75000"/>
                  </a:schemeClr>
                </a:solidFill>
                <a:latin typeface="Times New Roman" pitchFamily="18" charset="0"/>
                <a:cs typeface="Times New Roman" pitchFamily="18" charset="0"/>
              </a:rPr>
              <a:t>When the </a:t>
            </a:r>
            <a:r>
              <a:rPr lang="en-US" sz="2200" b="1" dirty="0" smtClean="0">
                <a:solidFill>
                  <a:schemeClr val="accent2">
                    <a:lumMod val="75000"/>
                  </a:schemeClr>
                </a:solidFill>
                <a:latin typeface="Times New Roman" pitchFamily="18" charset="0"/>
                <a:cs typeface="Times New Roman" pitchFamily="18" charset="0"/>
              </a:rPr>
              <a:t>light input </a:t>
            </a:r>
            <a:r>
              <a:rPr lang="en-US" sz="2200" dirty="0" smtClean="0">
                <a:solidFill>
                  <a:schemeClr val="accent2">
                    <a:lumMod val="75000"/>
                  </a:schemeClr>
                </a:solidFill>
                <a:latin typeface="Times New Roman" pitchFamily="18" charset="0"/>
                <a:cs typeface="Times New Roman" pitchFamily="18" charset="0"/>
              </a:rPr>
              <a:t>to the fiber is </a:t>
            </a:r>
            <a:r>
              <a:rPr lang="en-US" sz="2200" dirty="0" err="1" smtClean="0">
                <a:solidFill>
                  <a:srgbClr val="FF0000"/>
                </a:solidFill>
                <a:latin typeface="Times New Roman" pitchFamily="18" charset="0"/>
                <a:cs typeface="Times New Roman" pitchFamily="18" charset="0"/>
              </a:rPr>
              <a:t>nonuniform</a:t>
            </a:r>
            <a:r>
              <a:rPr lang="en-US" sz="2200" dirty="0" smtClean="0">
                <a:solidFill>
                  <a:schemeClr val="accent2">
                    <a:lumMod val="75000"/>
                  </a:schemeClr>
                </a:solidFill>
                <a:latin typeface="Times New Roman" pitchFamily="18" charset="0"/>
                <a:cs typeface="Times New Roman" pitchFamily="18" charset="0"/>
              </a:rPr>
              <a:t>, skew rays will therefore tend to have a </a:t>
            </a:r>
            <a:r>
              <a:rPr lang="en-US" sz="2200" b="1" dirty="0" smtClean="0">
                <a:solidFill>
                  <a:schemeClr val="accent2">
                    <a:lumMod val="75000"/>
                  </a:schemeClr>
                </a:solidFill>
                <a:latin typeface="Times New Roman" pitchFamily="18" charset="0"/>
                <a:cs typeface="Times New Roman" pitchFamily="18" charset="0"/>
              </a:rPr>
              <a:t>smoothing effect </a:t>
            </a:r>
            <a:r>
              <a:rPr lang="en-US" sz="2200" dirty="0" smtClean="0">
                <a:solidFill>
                  <a:schemeClr val="accent2">
                    <a:lumMod val="75000"/>
                  </a:schemeClr>
                </a:solidFill>
                <a:latin typeface="Times New Roman" pitchFamily="18" charset="0"/>
                <a:cs typeface="Times New Roman" pitchFamily="18" charset="0"/>
              </a:rPr>
              <a:t>on the distribution of the light as it is transmitted, giving a more </a:t>
            </a:r>
            <a:r>
              <a:rPr lang="en-US" sz="2200" b="1" dirty="0" smtClean="0">
                <a:solidFill>
                  <a:schemeClr val="accent2">
                    <a:lumMod val="75000"/>
                  </a:schemeClr>
                </a:solidFill>
                <a:latin typeface="Times New Roman" pitchFamily="18" charset="0"/>
                <a:cs typeface="Times New Roman" pitchFamily="18" charset="0"/>
              </a:rPr>
              <a:t>uniform output</a:t>
            </a:r>
            <a:r>
              <a:rPr lang="en-US" sz="2200" dirty="0" smtClean="0">
                <a:solidFill>
                  <a:schemeClr val="accent2">
                    <a:lumMod val="75000"/>
                  </a:schemeClr>
                </a:solidFill>
                <a:latin typeface="Times New Roman" pitchFamily="18" charset="0"/>
                <a:cs typeface="Times New Roman" pitchFamily="18" charset="0"/>
              </a:rPr>
              <a:t>. </a:t>
            </a:r>
          </a:p>
          <a:p>
            <a:pPr algn="just"/>
            <a:endParaRPr lang="en-US" sz="2200"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The amount of smoothing is dependent on the number of reflections encountered by the skew rays</a:t>
            </a:r>
            <a:r>
              <a:rPr lang="en-US" sz="2200"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2400" b="1" i="1" u="sng" dirty="0" smtClean="0">
                <a:solidFill>
                  <a:srgbClr val="FF0000"/>
                </a:solidFill>
                <a:latin typeface="Times New Roman" pitchFamily="18" charset="0"/>
                <a:cs typeface="Times New Roman" pitchFamily="18" charset="0"/>
              </a:rPr>
              <a:t>Skew Rays-3</a:t>
            </a:r>
            <a:endParaRPr lang="en-US" sz="1600" dirty="0"/>
          </a:p>
        </p:txBody>
      </p:sp>
      <p:sp>
        <p:nvSpPr>
          <p:cNvPr id="3" name="Content Placeholder 2"/>
          <p:cNvSpPr>
            <a:spLocks noGrp="1"/>
          </p:cNvSpPr>
          <p:nvPr>
            <p:ph idx="1"/>
          </p:nvPr>
        </p:nvSpPr>
        <p:spPr>
          <a:xfrm>
            <a:off x="0" y="381000"/>
            <a:ext cx="8991600" cy="6477000"/>
          </a:xfrm>
        </p:spPr>
        <p:txBody>
          <a:bodyPr>
            <a:noAutofit/>
          </a:bodyPr>
          <a:lstStyle/>
          <a:p>
            <a:pPr algn="just"/>
            <a:r>
              <a:rPr lang="en-US" sz="2400" dirty="0" smtClean="0">
                <a:latin typeface="Times New Roman" pitchFamily="18" charset="0"/>
                <a:cs typeface="Times New Roman" pitchFamily="18" charset="0"/>
              </a:rPr>
              <a:t>A further possible advantage of the transmission of skew rays becomes apparent when their acceptance conditions are considered.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In order to </a:t>
            </a:r>
            <a:r>
              <a:rPr lang="en-US" sz="2400" dirty="0" smtClean="0">
                <a:solidFill>
                  <a:srgbClr val="FF0000"/>
                </a:solidFill>
                <a:latin typeface="Times New Roman" pitchFamily="18" charset="0"/>
                <a:cs typeface="Times New Roman" pitchFamily="18" charset="0"/>
              </a:rPr>
              <a:t>calculate the acceptance angle for a skew ray </a:t>
            </a:r>
            <a:r>
              <a:rPr lang="en-US" sz="2400" dirty="0" smtClean="0">
                <a:latin typeface="Times New Roman" pitchFamily="18" charset="0"/>
                <a:cs typeface="Times New Roman" pitchFamily="18" charset="0"/>
              </a:rPr>
              <a:t>it is </a:t>
            </a:r>
            <a:r>
              <a:rPr lang="en-US" sz="2400" dirty="0" smtClean="0">
                <a:solidFill>
                  <a:srgbClr val="00B050"/>
                </a:solidFill>
                <a:latin typeface="Times New Roman" pitchFamily="18" charset="0"/>
                <a:cs typeface="Times New Roman" pitchFamily="18" charset="0"/>
              </a:rPr>
              <a:t>necessary to define the direction of the ray in two perpendicular planes</a:t>
            </a:r>
            <a:r>
              <a:rPr lang="en-US" sz="2400"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The geometry of the situation is illustrated in Figure 2.7 where a skew ray is shown incident on the fiber core at the point </a:t>
            </a:r>
            <a:r>
              <a:rPr lang="en-US" sz="2400" i="1" dirty="0" smtClean="0">
                <a:latin typeface="Times New Roman" pitchFamily="18" charset="0"/>
                <a:cs typeface="Times New Roman" pitchFamily="18" charset="0"/>
              </a:rPr>
              <a:t>A, at an angle </a:t>
            </a:r>
            <a:r>
              <a:rPr lang="en-US" sz="2400" i="1" dirty="0" err="1" smtClean="0">
                <a:latin typeface="Times New Roman" pitchFamily="18" charset="0"/>
                <a:cs typeface="Times New Roman" pitchFamily="18" charset="0"/>
              </a:rPr>
              <a:t>θ</a:t>
            </a:r>
            <a:r>
              <a:rPr lang="en-US" sz="1800" i="1" dirty="0" err="1" smtClean="0">
                <a:latin typeface="Times New Roman" pitchFamily="18" charset="0"/>
                <a:cs typeface="Times New Roman" pitchFamily="18" charset="0"/>
              </a:rPr>
              <a:t>s</a:t>
            </a:r>
            <a:r>
              <a:rPr lang="en-US" sz="2400" i="1" dirty="0" smtClean="0">
                <a:latin typeface="Times New Roman" pitchFamily="18" charset="0"/>
                <a:cs typeface="Times New Roman" pitchFamily="18" charset="0"/>
              </a:rPr>
              <a:t> to the normal at the fiber end face. </a:t>
            </a:r>
          </a:p>
          <a:p>
            <a:pPr algn="just"/>
            <a:endParaRPr lang="en-US" sz="2400" i="1" dirty="0" smtClean="0">
              <a:latin typeface="Times New Roman" pitchFamily="18" charset="0"/>
              <a:cs typeface="Times New Roman" pitchFamily="18" charset="0"/>
            </a:endParaRPr>
          </a:p>
          <a:p>
            <a:pPr algn="just"/>
            <a:r>
              <a:rPr lang="en-US" sz="2400" i="1" dirty="0" smtClean="0">
                <a:latin typeface="Times New Roman" pitchFamily="18" charset="0"/>
                <a:cs typeface="Times New Roman" pitchFamily="18" charset="0"/>
              </a:rPr>
              <a:t>The ray is </a:t>
            </a:r>
            <a:r>
              <a:rPr lang="en-US" sz="2400" dirty="0" smtClean="0">
                <a:latin typeface="Times New Roman" pitchFamily="18" charset="0"/>
                <a:cs typeface="Times New Roman" pitchFamily="18" charset="0"/>
              </a:rPr>
              <a:t>refracted at the air–core interface before traveling to the point </a:t>
            </a:r>
            <a:r>
              <a:rPr lang="en-US" sz="2400" i="1" dirty="0" smtClean="0">
                <a:latin typeface="Times New Roman" pitchFamily="18" charset="0"/>
                <a:cs typeface="Times New Roman" pitchFamily="18" charset="0"/>
              </a:rPr>
              <a:t>B in the same plane.</a:t>
            </a:r>
          </a:p>
          <a:p>
            <a:pPr algn="just"/>
            <a:endParaRPr lang="en-US" sz="2400" i="1" dirty="0" smtClean="0">
              <a:latin typeface="Times New Roman" pitchFamily="18" charset="0"/>
              <a:cs typeface="Times New Roman" pitchFamily="18" charset="0"/>
            </a:endParaRPr>
          </a:p>
          <a:p>
            <a:pPr algn="just"/>
            <a:r>
              <a:rPr lang="en-US" sz="2400" i="1"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angles of incidence and reflection at the point </a:t>
            </a:r>
            <a:r>
              <a:rPr lang="en-US" sz="2400" i="1" dirty="0" smtClean="0">
                <a:latin typeface="Times New Roman" pitchFamily="18" charset="0"/>
                <a:cs typeface="Times New Roman" pitchFamily="18" charset="0"/>
              </a:rPr>
              <a:t>B are φ, which is greater than the critical </a:t>
            </a:r>
            <a:r>
              <a:rPr lang="en-US" sz="2400" dirty="0" smtClean="0">
                <a:latin typeface="Times New Roman" pitchFamily="18" charset="0"/>
                <a:cs typeface="Times New Roman" pitchFamily="18" charset="0"/>
              </a:rPr>
              <a:t>angle for the core–cladding interface.</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39200" cy="457200"/>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2400" b="1" i="1" u="sng" dirty="0" smtClean="0">
                <a:solidFill>
                  <a:srgbClr val="FF0000"/>
                </a:solidFill>
                <a:latin typeface="Times New Roman" pitchFamily="18" charset="0"/>
                <a:cs typeface="Times New Roman" pitchFamily="18" charset="0"/>
              </a:rPr>
              <a:t>Skew Rays-4</a:t>
            </a:r>
            <a:endParaRPr lang="en-US" sz="1600" dirty="0"/>
          </a:p>
        </p:txBody>
      </p:sp>
      <p:pic>
        <p:nvPicPr>
          <p:cNvPr id="9218" name="Picture 2"/>
          <p:cNvPicPr>
            <a:picLocks noGrp="1" noChangeAspect="1" noChangeArrowheads="1"/>
          </p:cNvPicPr>
          <p:nvPr>
            <p:ph idx="1"/>
          </p:nvPr>
        </p:nvPicPr>
        <p:blipFill>
          <a:blip r:embed="rId2"/>
          <a:srcRect/>
          <a:stretch>
            <a:fillRect/>
          </a:stretch>
        </p:blipFill>
        <p:spPr bwMode="auto">
          <a:xfrm>
            <a:off x="228600" y="1143000"/>
            <a:ext cx="8763000" cy="4724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2400" b="1" i="1" u="sng" dirty="0" smtClean="0">
                <a:solidFill>
                  <a:srgbClr val="FF0000"/>
                </a:solidFill>
                <a:latin typeface="Times New Roman" pitchFamily="18" charset="0"/>
                <a:cs typeface="Times New Roman" pitchFamily="18" charset="0"/>
              </a:rPr>
              <a:t>Skew Rays-5</a:t>
            </a:r>
            <a:endParaRPr lang="en-US" sz="1600" dirty="0"/>
          </a:p>
        </p:txBody>
      </p:sp>
      <p:sp>
        <p:nvSpPr>
          <p:cNvPr id="3" name="Content Placeholder 2"/>
          <p:cNvSpPr>
            <a:spLocks noGrp="1"/>
          </p:cNvSpPr>
          <p:nvPr>
            <p:ph idx="1"/>
          </p:nvPr>
        </p:nvSpPr>
        <p:spPr>
          <a:xfrm>
            <a:off x="152400" y="457200"/>
            <a:ext cx="8839200" cy="6400800"/>
          </a:xfrm>
        </p:spPr>
        <p:txBody>
          <a:bodyPr>
            <a:noAutofit/>
          </a:bodyPr>
          <a:lstStyle/>
          <a:p>
            <a:pPr algn="just"/>
            <a:r>
              <a:rPr lang="en-US" sz="2400" dirty="0" smtClean="0">
                <a:latin typeface="Times New Roman" pitchFamily="18" charset="0"/>
                <a:cs typeface="Times New Roman" pitchFamily="18" charset="0"/>
              </a:rPr>
              <a:t>When considering the ray between </a:t>
            </a:r>
            <a:r>
              <a:rPr lang="en-US" sz="2400" i="1" dirty="0" smtClean="0">
                <a:latin typeface="Times New Roman" pitchFamily="18" charset="0"/>
                <a:cs typeface="Times New Roman" pitchFamily="18" charset="0"/>
              </a:rPr>
              <a:t>A and B it is necessary to resolve the direction of the </a:t>
            </a:r>
            <a:r>
              <a:rPr lang="en-US" sz="2400" dirty="0" smtClean="0">
                <a:latin typeface="Times New Roman" pitchFamily="18" charset="0"/>
                <a:cs typeface="Times New Roman" pitchFamily="18" charset="0"/>
              </a:rPr>
              <a:t>ray path </a:t>
            </a:r>
            <a:r>
              <a:rPr lang="en-US" sz="2400" i="1" dirty="0" smtClean="0">
                <a:latin typeface="Times New Roman" pitchFamily="18" charset="0"/>
                <a:cs typeface="Times New Roman" pitchFamily="18" charset="0"/>
              </a:rPr>
              <a:t>AB to the core radius at the point B. </a:t>
            </a:r>
          </a:p>
          <a:p>
            <a:pPr algn="just"/>
            <a:endParaRPr lang="en-US" sz="2400" i="1" dirty="0" smtClean="0">
              <a:latin typeface="Times New Roman" pitchFamily="18" charset="0"/>
              <a:cs typeface="Times New Roman" pitchFamily="18" charset="0"/>
            </a:endParaRPr>
          </a:p>
          <a:p>
            <a:pPr algn="just"/>
            <a:r>
              <a:rPr lang="en-US" sz="2400" i="1" dirty="0" smtClean="0">
                <a:latin typeface="Times New Roman" pitchFamily="18" charset="0"/>
                <a:cs typeface="Times New Roman" pitchFamily="18" charset="0"/>
              </a:rPr>
              <a:t>As the incident and reflected rays at the point B are in the same plane, this is simply </a:t>
            </a:r>
            <a:r>
              <a:rPr lang="en-US" sz="2400" i="1" dirty="0" err="1" smtClean="0">
                <a:latin typeface="Times New Roman" pitchFamily="18" charset="0"/>
                <a:cs typeface="Times New Roman" pitchFamily="18" charset="0"/>
              </a:rPr>
              <a:t>cos</a:t>
            </a:r>
            <a:r>
              <a:rPr lang="en-US" sz="2400" i="1" dirty="0" smtClean="0">
                <a:latin typeface="Times New Roman" pitchFamily="18" charset="0"/>
                <a:cs typeface="Times New Roman" pitchFamily="18" charset="0"/>
              </a:rPr>
              <a:t> φ. </a:t>
            </a:r>
          </a:p>
          <a:p>
            <a:pPr algn="just"/>
            <a:endParaRPr lang="en-US" sz="2400" i="1" dirty="0" smtClean="0">
              <a:latin typeface="Times New Roman" pitchFamily="18" charset="0"/>
              <a:cs typeface="Times New Roman" pitchFamily="18" charset="0"/>
            </a:endParaRPr>
          </a:p>
          <a:p>
            <a:pPr algn="just"/>
            <a:r>
              <a:rPr lang="en-US" sz="2400" i="1" dirty="0" smtClean="0">
                <a:latin typeface="Times New Roman" pitchFamily="18" charset="0"/>
                <a:cs typeface="Times New Roman" pitchFamily="18" charset="0"/>
              </a:rPr>
              <a:t>However, if the two perpendicular planes </a:t>
            </a:r>
            <a:r>
              <a:rPr lang="en-US" sz="2400" dirty="0" smtClean="0">
                <a:latin typeface="Times New Roman" pitchFamily="18" charset="0"/>
                <a:cs typeface="Times New Roman" pitchFamily="18" charset="0"/>
              </a:rPr>
              <a:t>through which the ray path </a:t>
            </a:r>
            <a:r>
              <a:rPr lang="en-US" sz="2400" i="1" dirty="0" smtClean="0">
                <a:latin typeface="Times New Roman" pitchFamily="18" charset="0"/>
                <a:cs typeface="Times New Roman" pitchFamily="18" charset="0"/>
              </a:rPr>
              <a:t>AB traverses are considered, then </a:t>
            </a:r>
            <a:r>
              <a:rPr lang="en-US" sz="2400" i="1" dirty="0" smtClean="0">
                <a:solidFill>
                  <a:srgbClr val="FF0000"/>
                </a:solidFill>
                <a:latin typeface="Times New Roman" pitchFamily="18" charset="0"/>
                <a:cs typeface="Times New Roman" pitchFamily="18" charset="0"/>
              </a:rPr>
              <a:t>γ is the angle between the </a:t>
            </a:r>
            <a:r>
              <a:rPr lang="en-US" sz="2400" dirty="0" smtClean="0">
                <a:solidFill>
                  <a:srgbClr val="FF0000"/>
                </a:solidFill>
                <a:latin typeface="Times New Roman" pitchFamily="18" charset="0"/>
                <a:cs typeface="Times New Roman" pitchFamily="18" charset="0"/>
              </a:rPr>
              <a:t>core radius and the projection of the ray onto a plane </a:t>
            </a:r>
            <a:r>
              <a:rPr lang="en-US" sz="2400" i="1" dirty="0" smtClean="0">
                <a:solidFill>
                  <a:srgbClr val="FF0000"/>
                </a:solidFill>
                <a:latin typeface="Times New Roman" pitchFamily="18" charset="0"/>
                <a:cs typeface="Times New Roman" pitchFamily="18" charset="0"/>
              </a:rPr>
              <a:t>BRS normal to the core axis</a:t>
            </a:r>
            <a:r>
              <a:rPr lang="en-US" sz="2400" i="1" dirty="0" smtClean="0">
                <a:latin typeface="Times New Roman" pitchFamily="18" charset="0"/>
                <a:cs typeface="Times New Roman" pitchFamily="18" charset="0"/>
              </a:rPr>
              <a:t>, and </a:t>
            </a:r>
            <a:r>
              <a:rPr lang="en-US" sz="2400" i="1" dirty="0" smtClean="0">
                <a:solidFill>
                  <a:srgbClr val="0070C0"/>
                </a:solidFill>
                <a:latin typeface="Times New Roman" pitchFamily="18" charset="0"/>
                <a:cs typeface="Times New Roman" pitchFamily="18" charset="0"/>
              </a:rPr>
              <a:t>θ is </a:t>
            </a:r>
            <a:r>
              <a:rPr lang="en-US" sz="2400" dirty="0" smtClean="0">
                <a:solidFill>
                  <a:srgbClr val="0070C0"/>
                </a:solidFill>
                <a:latin typeface="Times New Roman" pitchFamily="18" charset="0"/>
                <a:cs typeface="Times New Roman" pitchFamily="18" charset="0"/>
              </a:rPr>
              <a:t>the angle between the ray and a line </a:t>
            </a:r>
            <a:r>
              <a:rPr lang="en-US" sz="2400" i="1" dirty="0" smtClean="0">
                <a:solidFill>
                  <a:srgbClr val="0070C0"/>
                </a:solidFill>
                <a:latin typeface="Times New Roman" pitchFamily="18" charset="0"/>
                <a:cs typeface="Times New Roman" pitchFamily="18" charset="0"/>
              </a:rPr>
              <a:t>AT drawn parallel to the core axis. </a:t>
            </a:r>
          </a:p>
          <a:p>
            <a:pPr algn="just"/>
            <a:endParaRPr lang="en-US" sz="2400" i="1" dirty="0" smtClean="0">
              <a:latin typeface="Times New Roman" pitchFamily="18" charset="0"/>
              <a:cs typeface="Times New Roman" pitchFamily="18" charset="0"/>
            </a:endParaRPr>
          </a:p>
          <a:p>
            <a:pPr algn="just"/>
            <a:r>
              <a:rPr lang="en-US" sz="2400" i="1" dirty="0" smtClean="0">
                <a:latin typeface="Times New Roman" pitchFamily="18" charset="0"/>
                <a:cs typeface="Times New Roman" pitchFamily="18" charset="0"/>
              </a:rPr>
              <a:t>Thus to resolve the </a:t>
            </a:r>
            <a:r>
              <a:rPr lang="en-US" sz="2400" dirty="0" smtClean="0">
                <a:latin typeface="Times New Roman" pitchFamily="18" charset="0"/>
                <a:cs typeface="Times New Roman" pitchFamily="18" charset="0"/>
              </a:rPr>
              <a:t>ray path </a:t>
            </a:r>
            <a:r>
              <a:rPr lang="en-US" sz="2400" i="1" dirty="0" smtClean="0">
                <a:latin typeface="Times New Roman" pitchFamily="18" charset="0"/>
                <a:cs typeface="Times New Roman" pitchFamily="18" charset="0"/>
              </a:rPr>
              <a:t>AB relative to the radius BR in these two perpendicular planes requires multiplication </a:t>
            </a:r>
            <a:r>
              <a:rPr lang="en-US" sz="2400" dirty="0" smtClean="0">
                <a:latin typeface="Times New Roman" pitchFamily="18" charset="0"/>
                <a:cs typeface="Times New Roman" pitchFamily="18" charset="0"/>
              </a:rPr>
              <a:t>by </a:t>
            </a:r>
            <a:r>
              <a:rPr lang="en-US" sz="2400" dirty="0" err="1" smtClean="0">
                <a:latin typeface="Times New Roman" pitchFamily="18" charset="0"/>
                <a:cs typeface="Times New Roman" pitchFamily="18" charset="0"/>
              </a:rPr>
              <a:t>cos</a:t>
            </a:r>
            <a:r>
              <a:rPr lang="en-US" sz="2400" dirty="0" smtClean="0">
                <a:latin typeface="Times New Roman" pitchFamily="18" charset="0"/>
                <a:cs typeface="Times New Roman" pitchFamily="18" charset="0"/>
              </a:rPr>
              <a:t> γ and sin θ.</a:t>
            </a:r>
          </a:p>
        </p:txBody>
      </p:sp>
      <p:sp>
        <p:nvSpPr>
          <p:cNvPr id="4" name="Slide Number Placeholder 3"/>
          <p:cNvSpPr>
            <a:spLocks noGrp="1"/>
          </p:cNvSpPr>
          <p:nvPr>
            <p:ph type="sldNum" sz="quarter" idx="12"/>
          </p:nvPr>
        </p:nvSpPr>
        <p:spPr/>
        <p:txBody>
          <a:bodyPr/>
          <a:lstStyle/>
          <a:p>
            <a:fld id="{40559E51-68F2-47B4-AE25-981F6705BCEA}" type="slidenum">
              <a:rPr lang="en-US" smtClean="0"/>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1400" b="1" i="1" dirty="0" smtClean="0">
                <a:solidFill>
                  <a:srgbClr val="00B050"/>
                </a:solidFill>
                <a:latin typeface="Times New Roman" pitchFamily="18" charset="0"/>
                <a:cs typeface="Times New Roman" pitchFamily="18" charset="0"/>
              </a:rPr>
              <a:t>Optical fiber Waveguides:-  Ray theory transmission- </a:t>
            </a:r>
            <a:r>
              <a:rPr lang="en-US" sz="2000" b="1" i="1" u="sng" dirty="0" smtClean="0">
                <a:solidFill>
                  <a:srgbClr val="FF0000"/>
                </a:solidFill>
                <a:latin typeface="Times New Roman" pitchFamily="18" charset="0"/>
                <a:cs typeface="Times New Roman" pitchFamily="18" charset="0"/>
              </a:rPr>
              <a:t>Skew Rays-6</a:t>
            </a:r>
            <a:endParaRPr lang="en-US" sz="1400" dirty="0"/>
          </a:p>
        </p:txBody>
      </p:sp>
      <p:pic>
        <p:nvPicPr>
          <p:cNvPr id="10242" name="Picture 2"/>
          <p:cNvPicPr>
            <a:picLocks noGrp="1" noChangeAspect="1" noChangeArrowheads="1"/>
          </p:cNvPicPr>
          <p:nvPr>
            <p:ph idx="1"/>
          </p:nvPr>
        </p:nvPicPr>
        <p:blipFill>
          <a:blip r:embed="rId2"/>
          <a:srcRect/>
          <a:stretch>
            <a:fillRect/>
          </a:stretch>
        </p:blipFill>
        <p:spPr bwMode="auto">
          <a:xfrm>
            <a:off x="228600" y="533400"/>
            <a:ext cx="8686800" cy="58673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pic>
        <p:nvPicPr>
          <p:cNvPr id="1027" name="Picture 3"/>
          <p:cNvPicPr>
            <a:picLocks noGrp="1" noChangeAspect="1" noChangeArrowheads="1"/>
          </p:cNvPicPr>
          <p:nvPr>
            <p:ph idx="1"/>
          </p:nvPr>
        </p:nvPicPr>
        <p:blipFill>
          <a:blip r:embed="rId2"/>
          <a:srcRect/>
          <a:stretch>
            <a:fillRect/>
          </a:stretch>
        </p:blipFill>
        <p:spPr bwMode="auto">
          <a:xfrm>
            <a:off x="152400" y="1295400"/>
            <a:ext cx="8610600" cy="48768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7</a:t>
            </a:fld>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457200"/>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2400" b="1" i="1" u="sng" dirty="0" smtClean="0">
                <a:solidFill>
                  <a:srgbClr val="FF0000"/>
                </a:solidFill>
                <a:latin typeface="Times New Roman" pitchFamily="18" charset="0"/>
                <a:cs typeface="Times New Roman" pitchFamily="18" charset="0"/>
              </a:rPr>
              <a:t>Skew Rays-7</a:t>
            </a:r>
            <a:endParaRPr lang="en-US" sz="1600" dirty="0"/>
          </a:p>
        </p:txBody>
      </p:sp>
      <p:pic>
        <p:nvPicPr>
          <p:cNvPr id="11266" name="Picture 2"/>
          <p:cNvPicPr>
            <a:picLocks noGrp="1" noChangeAspect="1" noChangeArrowheads="1"/>
          </p:cNvPicPr>
          <p:nvPr>
            <p:ph idx="1"/>
          </p:nvPr>
        </p:nvPicPr>
        <p:blipFill>
          <a:blip r:embed="rId2"/>
          <a:srcRect/>
          <a:stretch>
            <a:fillRect/>
          </a:stretch>
        </p:blipFill>
        <p:spPr bwMode="auto">
          <a:xfrm>
            <a:off x="152400" y="533400"/>
            <a:ext cx="8839200" cy="3657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1600" b="1" i="1" dirty="0" smtClean="0">
                <a:solidFill>
                  <a:srgbClr val="00B050"/>
                </a:solidFill>
                <a:latin typeface="Times New Roman" pitchFamily="18" charset="0"/>
                <a:cs typeface="Times New Roman" pitchFamily="18" charset="0"/>
              </a:rPr>
              <a:t>Optical fiber Waveguides:-  Ray theory transmission- </a:t>
            </a:r>
            <a:r>
              <a:rPr lang="en-US" sz="2400" b="1" i="1" u="sng" dirty="0" smtClean="0">
                <a:solidFill>
                  <a:srgbClr val="FF0000"/>
                </a:solidFill>
                <a:latin typeface="Times New Roman" pitchFamily="18" charset="0"/>
                <a:cs typeface="Times New Roman" pitchFamily="18" charset="0"/>
              </a:rPr>
              <a:t>Skew Rays-8</a:t>
            </a:r>
            <a:endParaRPr lang="en-US" sz="1600" dirty="0"/>
          </a:p>
        </p:txBody>
      </p:sp>
      <p:pic>
        <p:nvPicPr>
          <p:cNvPr id="12290" name="Picture 2"/>
          <p:cNvPicPr>
            <a:picLocks noGrp="1" noChangeAspect="1" noChangeArrowheads="1"/>
          </p:cNvPicPr>
          <p:nvPr>
            <p:ph idx="1"/>
          </p:nvPr>
        </p:nvPicPr>
        <p:blipFill>
          <a:blip r:embed="rId2"/>
          <a:srcRect/>
          <a:stretch>
            <a:fillRect/>
          </a:stretch>
        </p:blipFill>
        <p:spPr bwMode="auto">
          <a:xfrm>
            <a:off x="228600" y="457200"/>
            <a:ext cx="8686800" cy="6096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71</a:t>
            </a:fld>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09600"/>
          </a:xfrm>
        </p:spPr>
        <p:txBody>
          <a:bodyPr>
            <a:normAutofit fontScale="90000"/>
          </a:bodyPr>
          <a:lstStyle/>
          <a:p>
            <a:endParaRPr lang="en-US" dirty="0"/>
          </a:p>
        </p:txBody>
      </p:sp>
      <p:pic>
        <p:nvPicPr>
          <p:cNvPr id="13314" name="Picture 2"/>
          <p:cNvPicPr>
            <a:picLocks noGrp="1" noChangeAspect="1" noChangeArrowheads="1"/>
          </p:cNvPicPr>
          <p:nvPr>
            <p:ph idx="1"/>
          </p:nvPr>
        </p:nvPicPr>
        <p:blipFill>
          <a:blip r:embed="rId2"/>
          <a:srcRect/>
          <a:stretch>
            <a:fillRect/>
          </a:stretch>
        </p:blipFill>
        <p:spPr bwMode="auto">
          <a:xfrm>
            <a:off x="0" y="0"/>
            <a:ext cx="8991600" cy="471487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152400" y="4724400"/>
            <a:ext cx="8839200" cy="1905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72</a:t>
            </a:fld>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2800" b="1" dirty="0" smtClean="0">
                <a:solidFill>
                  <a:srgbClr val="FF0000"/>
                </a:solidFill>
                <a:latin typeface="Times New Roman" pitchFamily="18" charset="0"/>
                <a:cs typeface="Times New Roman" pitchFamily="18" charset="0"/>
              </a:rPr>
              <a:t>Cylindrical fiber-1</a:t>
            </a:r>
            <a:endParaRPr lang="en-US" sz="28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381000"/>
            <a:ext cx="8839200" cy="6477000"/>
          </a:xfrm>
        </p:spPr>
        <p:txBody>
          <a:bodyPr>
            <a:normAutofit fontScale="92500" lnSpcReduction="20000"/>
          </a:bodyPr>
          <a:lstStyle/>
          <a:p>
            <a:r>
              <a:rPr lang="en-US" b="1" i="1" u="sng" dirty="0" smtClean="0">
                <a:solidFill>
                  <a:srgbClr val="FF0000"/>
                </a:solidFill>
              </a:rPr>
              <a:t>Modes:</a:t>
            </a:r>
          </a:p>
          <a:p>
            <a:pPr algn="just"/>
            <a:r>
              <a:rPr lang="en-US" sz="2800" dirty="0" smtClean="0">
                <a:solidFill>
                  <a:srgbClr val="002060"/>
                </a:solidFill>
                <a:latin typeface="Times New Roman" pitchFamily="18" charset="0"/>
                <a:cs typeface="Times New Roman" pitchFamily="18" charset="0"/>
              </a:rPr>
              <a:t>Upto now we have studied the propagation of light inside an optical fiber using </a:t>
            </a:r>
            <a:r>
              <a:rPr lang="en-US" sz="2800" b="1" dirty="0" smtClean="0">
                <a:solidFill>
                  <a:srgbClr val="002060"/>
                </a:solidFill>
                <a:latin typeface="Times New Roman" pitchFamily="18" charset="0"/>
                <a:cs typeface="Times New Roman" pitchFamily="18" charset="0"/>
              </a:rPr>
              <a:t>ray theory</a:t>
            </a:r>
            <a:r>
              <a:rPr lang="en-US" sz="2800" dirty="0" smtClean="0">
                <a:solidFill>
                  <a:srgbClr val="002060"/>
                </a:solidFill>
                <a:latin typeface="Times New Roman" pitchFamily="18" charset="0"/>
                <a:cs typeface="Times New Roman" pitchFamily="18" charset="0"/>
              </a:rPr>
              <a:t>. But this approach </a:t>
            </a:r>
            <a:r>
              <a:rPr lang="en-US" sz="2800" b="1" dirty="0" smtClean="0">
                <a:solidFill>
                  <a:srgbClr val="002060"/>
                </a:solidFill>
                <a:latin typeface="Times New Roman" pitchFamily="18" charset="0"/>
                <a:cs typeface="Times New Roman" pitchFamily="18" charset="0"/>
              </a:rPr>
              <a:t>does not give </a:t>
            </a:r>
            <a:r>
              <a:rPr lang="en-US" sz="2800" dirty="0" smtClean="0">
                <a:solidFill>
                  <a:srgbClr val="002060"/>
                </a:solidFill>
                <a:latin typeface="Times New Roman" pitchFamily="18" charset="0"/>
                <a:cs typeface="Times New Roman" pitchFamily="18" charset="0"/>
              </a:rPr>
              <a:t>information about </a:t>
            </a:r>
            <a:r>
              <a:rPr lang="en-US" sz="2800" dirty="0" smtClean="0">
                <a:solidFill>
                  <a:srgbClr val="FF0000"/>
                </a:solidFill>
                <a:latin typeface="Times New Roman" pitchFamily="18" charset="0"/>
                <a:cs typeface="Times New Roman" pitchFamily="18" charset="0"/>
              </a:rPr>
              <a:t>Electromagnetic field configuration inside the fiber.</a:t>
            </a:r>
            <a:r>
              <a:rPr lang="en-US" sz="2800" dirty="0" smtClean="0">
                <a:solidFill>
                  <a:srgbClr val="002060"/>
                </a:solidFill>
                <a:latin typeface="Times New Roman" pitchFamily="18" charset="0"/>
                <a:cs typeface="Times New Roman" pitchFamily="18" charset="0"/>
              </a:rPr>
              <a:t> Therefore mode theory is used to describe the properties of light that ray theory is unable to explain.</a:t>
            </a:r>
          </a:p>
          <a:p>
            <a:pPr algn="just"/>
            <a:endParaRPr lang="en-US" sz="1800" dirty="0" smtClean="0">
              <a:solidFill>
                <a:srgbClr val="002060"/>
              </a:solidFill>
              <a:latin typeface="Times New Roman" pitchFamily="18" charset="0"/>
              <a:cs typeface="Times New Roman" pitchFamily="18" charset="0"/>
            </a:endParaRPr>
          </a:p>
          <a:p>
            <a:endParaRPr lang="en-US" sz="100" dirty="0" smtClean="0">
              <a:solidFill>
                <a:srgbClr val="002060"/>
              </a:solidFill>
              <a:latin typeface="Times New Roman" pitchFamily="18" charset="0"/>
              <a:cs typeface="Times New Roman" pitchFamily="18" charset="0"/>
            </a:endParaRPr>
          </a:p>
          <a:p>
            <a:r>
              <a:rPr lang="en-US" sz="2900" u="sng" dirty="0" smtClean="0">
                <a:solidFill>
                  <a:srgbClr val="FF0000"/>
                </a:solidFill>
                <a:latin typeface="Times New Roman" pitchFamily="18" charset="0"/>
                <a:cs typeface="Times New Roman" pitchFamily="18" charset="0"/>
              </a:rPr>
              <a:t>Modes in Planar Waveguide:</a:t>
            </a:r>
          </a:p>
          <a:p>
            <a:endParaRPr lang="en-US" sz="1800" u="sng" dirty="0" smtClean="0">
              <a:solidFill>
                <a:srgbClr val="FF0000"/>
              </a:solidFill>
              <a:latin typeface="Times New Roman" pitchFamily="18" charset="0"/>
              <a:cs typeface="Times New Roman" pitchFamily="18" charset="0"/>
            </a:endParaRPr>
          </a:p>
          <a:p>
            <a:pPr algn="just"/>
            <a:r>
              <a:rPr lang="en-US" sz="2600" dirty="0" smtClean="0">
                <a:solidFill>
                  <a:srgbClr val="00B0F0"/>
                </a:solidFill>
                <a:latin typeface="Times New Roman" pitchFamily="18" charset="0"/>
                <a:cs typeface="Times New Roman" pitchFamily="18" charset="0"/>
              </a:rPr>
              <a:t>The planar guide is the simplest form of optical waveguide. We may assume it consists of a slab of dielectric with refractive index </a:t>
            </a:r>
            <a:r>
              <a:rPr lang="en-US" sz="2600" i="1" dirty="0" smtClean="0">
                <a:solidFill>
                  <a:srgbClr val="00B0F0"/>
                </a:solidFill>
                <a:latin typeface="Times New Roman" pitchFamily="18" charset="0"/>
                <a:cs typeface="Times New Roman" pitchFamily="18" charset="0"/>
              </a:rPr>
              <a:t>n</a:t>
            </a:r>
            <a:r>
              <a:rPr lang="en-US" sz="1300" i="1" dirty="0" smtClean="0">
                <a:solidFill>
                  <a:srgbClr val="00B0F0"/>
                </a:solidFill>
                <a:latin typeface="Times New Roman" pitchFamily="18" charset="0"/>
                <a:cs typeface="Times New Roman" pitchFamily="18" charset="0"/>
              </a:rPr>
              <a:t>1</a:t>
            </a:r>
            <a:r>
              <a:rPr lang="en-US" sz="2600" i="1" dirty="0" smtClean="0">
                <a:solidFill>
                  <a:srgbClr val="00B0F0"/>
                </a:solidFill>
                <a:latin typeface="Times New Roman" pitchFamily="18" charset="0"/>
                <a:cs typeface="Times New Roman" pitchFamily="18" charset="0"/>
              </a:rPr>
              <a:t> sandwiched between two regions of lower </a:t>
            </a:r>
            <a:r>
              <a:rPr lang="en-US" sz="2600" dirty="0" smtClean="0">
                <a:solidFill>
                  <a:srgbClr val="00B0F0"/>
                </a:solidFill>
                <a:latin typeface="Times New Roman" pitchFamily="18" charset="0"/>
                <a:cs typeface="Times New Roman" pitchFamily="18" charset="0"/>
              </a:rPr>
              <a:t>refractive index </a:t>
            </a:r>
            <a:r>
              <a:rPr lang="en-US" sz="2600" i="1" dirty="0" smtClean="0">
                <a:solidFill>
                  <a:srgbClr val="00B0F0"/>
                </a:solidFill>
                <a:latin typeface="Times New Roman" pitchFamily="18" charset="0"/>
                <a:cs typeface="Times New Roman" pitchFamily="18" charset="0"/>
              </a:rPr>
              <a:t>n</a:t>
            </a:r>
            <a:r>
              <a:rPr lang="en-US" sz="1400" i="1" dirty="0" smtClean="0">
                <a:solidFill>
                  <a:srgbClr val="00B0F0"/>
                </a:solidFill>
                <a:latin typeface="Times New Roman" pitchFamily="18" charset="0"/>
                <a:cs typeface="Times New Roman" pitchFamily="18" charset="0"/>
              </a:rPr>
              <a:t>2</a:t>
            </a:r>
            <a:r>
              <a:rPr lang="en-US" sz="2600" i="1" dirty="0" smtClean="0">
                <a:solidFill>
                  <a:srgbClr val="00B0F0"/>
                </a:solidFill>
                <a:latin typeface="Times New Roman" pitchFamily="18" charset="0"/>
                <a:cs typeface="Times New Roman" pitchFamily="18" charset="0"/>
              </a:rPr>
              <a:t>.</a:t>
            </a:r>
            <a:r>
              <a:rPr lang="en-US" sz="2600" i="1" dirty="0" smtClean="0">
                <a:latin typeface="Times New Roman" pitchFamily="18" charset="0"/>
                <a:cs typeface="Times New Roman" pitchFamily="18" charset="0"/>
              </a:rPr>
              <a:t> </a:t>
            </a:r>
          </a:p>
          <a:p>
            <a:pPr algn="just">
              <a:buNone/>
            </a:pPr>
            <a:endParaRPr lang="en-US" sz="2200" i="1" dirty="0" smtClean="0">
              <a:latin typeface="Times New Roman" pitchFamily="18" charset="0"/>
              <a:cs typeface="Times New Roman" pitchFamily="18" charset="0"/>
            </a:endParaRPr>
          </a:p>
          <a:p>
            <a:pPr algn="just"/>
            <a:r>
              <a:rPr lang="en-US" sz="2600" dirty="0" smtClean="0">
                <a:solidFill>
                  <a:srgbClr val="00B050"/>
                </a:solidFill>
                <a:latin typeface="Times New Roman" pitchFamily="18" charset="0"/>
                <a:cs typeface="Times New Roman" pitchFamily="18" charset="0"/>
              </a:rPr>
              <a:t>Consider plane monochromatic wave propagating in the direction of the ray path within the guide as shown in Figure 2.8(a). </a:t>
            </a:r>
          </a:p>
          <a:p>
            <a:pPr>
              <a:buNone/>
            </a:pPr>
            <a:endParaRPr lang="en-US" sz="1900" dirty="0" smtClean="0">
              <a:latin typeface="Times New Roman" pitchFamily="18" charset="0"/>
              <a:cs typeface="Times New Roman" pitchFamily="18" charset="0"/>
            </a:endParaRPr>
          </a:p>
          <a:p>
            <a:pPr algn="just"/>
            <a:r>
              <a:rPr lang="en-US" sz="2600" dirty="0" smtClean="0">
                <a:solidFill>
                  <a:srgbClr val="FF0000"/>
                </a:solidFill>
                <a:latin typeface="Times New Roman" pitchFamily="18" charset="0"/>
                <a:cs typeface="Times New Roman" pitchFamily="18" charset="0"/>
              </a:rPr>
              <a:t>As the refractive index within the guide is </a:t>
            </a:r>
            <a:r>
              <a:rPr lang="en-US" sz="2600" i="1" dirty="0" smtClean="0">
                <a:solidFill>
                  <a:srgbClr val="FF0000"/>
                </a:solidFill>
                <a:latin typeface="Times New Roman" pitchFamily="18" charset="0"/>
                <a:cs typeface="Times New Roman" pitchFamily="18" charset="0"/>
              </a:rPr>
              <a:t>n</a:t>
            </a:r>
            <a:r>
              <a:rPr lang="en-US" sz="1300" i="1" dirty="0" smtClean="0">
                <a:solidFill>
                  <a:srgbClr val="FF0000"/>
                </a:solidFill>
                <a:latin typeface="Times New Roman" pitchFamily="18" charset="0"/>
                <a:cs typeface="Times New Roman" pitchFamily="18" charset="0"/>
              </a:rPr>
              <a:t>1</a:t>
            </a:r>
            <a:r>
              <a:rPr lang="en-US" sz="2600" i="1" dirty="0" smtClean="0">
                <a:solidFill>
                  <a:srgbClr val="FF0000"/>
                </a:solidFill>
                <a:latin typeface="Times New Roman" pitchFamily="18" charset="0"/>
                <a:cs typeface="Times New Roman" pitchFamily="18" charset="0"/>
              </a:rPr>
              <a:t>, the optical wavelength in  </a:t>
            </a:r>
            <a:r>
              <a:rPr lang="en-US" sz="2600" dirty="0" smtClean="0">
                <a:solidFill>
                  <a:srgbClr val="FF0000"/>
                </a:solidFill>
                <a:latin typeface="Times New Roman" pitchFamily="18" charset="0"/>
                <a:cs typeface="Times New Roman" pitchFamily="18" charset="0"/>
              </a:rPr>
              <a:t>this region is reduced to λ/</a:t>
            </a:r>
            <a:r>
              <a:rPr lang="en-US" sz="2600" i="1" dirty="0" smtClean="0">
                <a:solidFill>
                  <a:srgbClr val="FF0000"/>
                </a:solidFill>
                <a:latin typeface="Times New Roman" pitchFamily="18" charset="0"/>
                <a:cs typeface="Times New Roman" pitchFamily="18" charset="0"/>
              </a:rPr>
              <a:t>n</a:t>
            </a:r>
            <a:r>
              <a:rPr lang="en-US" sz="1300" i="1" dirty="0" smtClean="0">
                <a:solidFill>
                  <a:srgbClr val="FF0000"/>
                </a:solidFill>
                <a:latin typeface="Times New Roman" pitchFamily="18" charset="0"/>
                <a:cs typeface="Times New Roman" pitchFamily="18" charset="0"/>
              </a:rPr>
              <a:t>1</a:t>
            </a:r>
            <a:r>
              <a:rPr lang="en-US" sz="2600" i="1" dirty="0" smtClean="0">
                <a:solidFill>
                  <a:srgbClr val="FF0000"/>
                </a:solidFill>
                <a:latin typeface="Times New Roman" pitchFamily="18" charset="0"/>
                <a:cs typeface="Times New Roman" pitchFamily="18" charset="0"/>
              </a:rPr>
              <a:t>, while the vacuum propagation constant is increased to n</a:t>
            </a:r>
            <a:r>
              <a:rPr lang="en-US" sz="1300" i="1" dirty="0" smtClean="0">
                <a:solidFill>
                  <a:srgbClr val="FF0000"/>
                </a:solidFill>
                <a:latin typeface="Times New Roman" pitchFamily="18" charset="0"/>
                <a:cs typeface="Times New Roman" pitchFamily="18" charset="0"/>
              </a:rPr>
              <a:t>1</a:t>
            </a:r>
            <a:r>
              <a:rPr lang="en-US" sz="2600" i="1" dirty="0" smtClean="0">
                <a:solidFill>
                  <a:srgbClr val="FF0000"/>
                </a:solidFill>
                <a:latin typeface="Times New Roman" pitchFamily="18" charset="0"/>
                <a:cs typeface="Times New Roman" pitchFamily="18" charset="0"/>
              </a:rPr>
              <a:t>k.</a:t>
            </a:r>
          </a:p>
          <a:p>
            <a:endParaRPr lang="en-US" sz="3100" i="1" dirty="0" smtClean="0">
              <a:latin typeface="Times New Roman" pitchFamily="18" charset="0"/>
              <a:cs typeface="Times New Roman" pitchFamily="18" charset="0"/>
            </a:endParaRPr>
          </a:p>
          <a:p>
            <a:endParaRPr lang="en-US" sz="3100" dirty="0" smtClean="0">
              <a:solidFill>
                <a:srgbClr val="00206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Autofit/>
          </a:bodyPr>
          <a:lstStyle/>
          <a:p>
            <a:r>
              <a:rPr lang="en-US" sz="2800" b="1" dirty="0" smtClean="0">
                <a:solidFill>
                  <a:srgbClr val="FF0000"/>
                </a:solidFill>
                <a:latin typeface="Times New Roman" pitchFamily="18" charset="0"/>
                <a:cs typeface="Times New Roman" pitchFamily="18" charset="0"/>
              </a:rPr>
              <a:t>Cylindrical fiber-2</a:t>
            </a:r>
            <a:endParaRPr lang="en-US" sz="2800" dirty="0"/>
          </a:p>
        </p:txBody>
      </p:sp>
      <p:pic>
        <p:nvPicPr>
          <p:cNvPr id="4098" name="Picture 2"/>
          <p:cNvPicPr>
            <a:picLocks noGrp="1" noChangeAspect="1" noChangeArrowheads="1"/>
          </p:cNvPicPr>
          <p:nvPr>
            <p:ph idx="1"/>
          </p:nvPr>
        </p:nvPicPr>
        <p:blipFill>
          <a:blip r:embed="rId2"/>
          <a:srcRect/>
          <a:stretch>
            <a:fillRect/>
          </a:stretch>
        </p:blipFill>
        <p:spPr bwMode="auto">
          <a:xfrm>
            <a:off x="457200" y="533400"/>
            <a:ext cx="8001000" cy="5592763"/>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74</a:t>
            </a:fld>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28600"/>
          </a:xfrm>
        </p:spPr>
        <p:txBody>
          <a:bodyPr>
            <a:noAutofit/>
          </a:bodyPr>
          <a:lstStyle/>
          <a:p>
            <a:r>
              <a:rPr lang="en-US" sz="2000" b="1" dirty="0" smtClean="0">
                <a:solidFill>
                  <a:srgbClr val="FF0000"/>
                </a:solidFill>
                <a:latin typeface="Times New Roman" pitchFamily="18" charset="0"/>
                <a:cs typeface="Times New Roman" pitchFamily="18" charset="0"/>
              </a:rPr>
              <a:t>Cylindrical fiber-3</a:t>
            </a:r>
            <a:endParaRPr lang="en-US" sz="2000" dirty="0"/>
          </a:p>
        </p:txBody>
      </p:sp>
      <p:sp>
        <p:nvSpPr>
          <p:cNvPr id="3" name="Content Placeholder 2"/>
          <p:cNvSpPr>
            <a:spLocks noGrp="1"/>
          </p:cNvSpPr>
          <p:nvPr>
            <p:ph idx="1"/>
          </p:nvPr>
        </p:nvSpPr>
        <p:spPr>
          <a:xfrm>
            <a:off x="228600" y="1981200"/>
            <a:ext cx="8458200" cy="838200"/>
          </a:xfrm>
        </p:spPr>
        <p:txBody>
          <a:bodyPr>
            <a:normAutofit/>
          </a:bodyPr>
          <a:lstStyle/>
          <a:p>
            <a:r>
              <a:rPr lang="en-US" sz="2400" dirty="0" smtClean="0">
                <a:latin typeface="Times New Roman" pitchFamily="18" charset="0"/>
                <a:cs typeface="Times New Roman" pitchFamily="18" charset="0"/>
              </a:rPr>
              <a:t>The component of the phase propagation constant in the </a:t>
            </a:r>
            <a:r>
              <a:rPr lang="en-US" sz="2400" i="1" dirty="0" smtClean="0">
                <a:latin typeface="Times New Roman" pitchFamily="18" charset="0"/>
                <a:cs typeface="Times New Roman" pitchFamily="18" charset="0"/>
              </a:rPr>
              <a:t>z direction </a:t>
            </a:r>
            <a:r>
              <a:rPr lang="en-US" sz="2400" i="1" dirty="0" err="1" smtClean="0">
                <a:latin typeface="Times New Roman" pitchFamily="18" charset="0"/>
                <a:cs typeface="Times New Roman" pitchFamily="18" charset="0"/>
              </a:rPr>
              <a:t>β</a:t>
            </a:r>
            <a:r>
              <a:rPr lang="en-US" sz="1800" i="1" dirty="0" err="1" smtClean="0">
                <a:latin typeface="Times New Roman" pitchFamily="18" charset="0"/>
                <a:cs typeface="Times New Roman" pitchFamily="18" charset="0"/>
              </a:rPr>
              <a:t>z</a:t>
            </a:r>
            <a:r>
              <a:rPr lang="en-US" sz="2400" i="1" dirty="0" smtClean="0">
                <a:latin typeface="Times New Roman" pitchFamily="18" charset="0"/>
                <a:cs typeface="Times New Roman" pitchFamily="18" charset="0"/>
              </a:rPr>
              <a:t> is given by:</a:t>
            </a:r>
          </a:p>
          <a:p>
            <a:endParaRPr lang="en-US" sz="2400" dirty="0">
              <a:latin typeface="Times New Roman" pitchFamily="18" charset="0"/>
              <a:cs typeface="Times New Roman" pitchFamily="18" charset="0"/>
            </a:endParaRPr>
          </a:p>
        </p:txBody>
      </p:sp>
      <p:pic>
        <p:nvPicPr>
          <p:cNvPr id="5123" name="Picture 3"/>
          <p:cNvPicPr>
            <a:picLocks noChangeAspect="1" noChangeArrowheads="1"/>
          </p:cNvPicPr>
          <p:nvPr/>
        </p:nvPicPr>
        <p:blipFill>
          <a:blip r:embed="rId2"/>
          <a:srcRect/>
          <a:stretch>
            <a:fillRect/>
          </a:stretch>
        </p:blipFill>
        <p:spPr bwMode="auto">
          <a:xfrm>
            <a:off x="1066800" y="2971800"/>
            <a:ext cx="6238875" cy="381000"/>
          </a:xfrm>
          <a:prstGeom prst="rect">
            <a:avLst/>
          </a:prstGeom>
          <a:noFill/>
          <a:ln w="9525">
            <a:noFill/>
            <a:miter lim="800000"/>
            <a:headEnd/>
            <a:tailEnd/>
          </a:ln>
          <a:effectLst/>
        </p:spPr>
      </p:pic>
      <p:sp>
        <p:nvSpPr>
          <p:cNvPr id="6" name="Rectangle 5"/>
          <p:cNvSpPr/>
          <p:nvPr/>
        </p:nvSpPr>
        <p:spPr>
          <a:xfrm>
            <a:off x="457200" y="3429000"/>
            <a:ext cx="7543800" cy="369332"/>
          </a:xfrm>
          <a:prstGeom prst="rect">
            <a:avLst/>
          </a:prstGeom>
        </p:spPr>
        <p:txBody>
          <a:bodyPr wrap="square">
            <a:spAutoFit/>
          </a:bodyPr>
          <a:lstStyle/>
          <a:p>
            <a:r>
              <a:rPr lang="en-US" dirty="0" smtClean="0"/>
              <a:t>The component of the phase propagation constant in the </a:t>
            </a:r>
            <a:r>
              <a:rPr lang="en-US" i="1" dirty="0" smtClean="0"/>
              <a:t>x direction </a:t>
            </a:r>
            <a:r>
              <a:rPr lang="en-US" i="1" dirty="0" err="1" smtClean="0"/>
              <a:t>β</a:t>
            </a:r>
            <a:r>
              <a:rPr lang="en-US" sz="1200" i="1" dirty="0" err="1" smtClean="0"/>
              <a:t>x</a:t>
            </a:r>
            <a:r>
              <a:rPr lang="en-US" i="1" dirty="0" smtClean="0"/>
              <a:t>       is:</a:t>
            </a:r>
            <a:endParaRPr lang="en-US" dirty="0"/>
          </a:p>
        </p:txBody>
      </p:sp>
      <p:pic>
        <p:nvPicPr>
          <p:cNvPr id="5124" name="Picture 4"/>
          <p:cNvPicPr>
            <a:picLocks noChangeAspect="1" noChangeArrowheads="1"/>
          </p:cNvPicPr>
          <p:nvPr/>
        </p:nvPicPr>
        <p:blipFill>
          <a:blip r:embed="rId3"/>
          <a:srcRect/>
          <a:stretch>
            <a:fillRect/>
          </a:stretch>
        </p:blipFill>
        <p:spPr bwMode="auto">
          <a:xfrm>
            <a:off x="838200" y="3886200"/>
            <a:ext cx="6553200" cy="381000"/>
          </a:xfrm>
          <a:prstGeom prst="rect">
            <a:avLst/>
          </a:prstGeom>
          <a:noFill/>
          <a:ln w="9525">
            <a:noFill/>
            <a:miter lim="800000"/>
            <a:headEnd/>
            <a:tailEnd/>
          </a:ln>
          <a:effectLst/>
        </p:spPr>
      </p:pic>
      <p:pic>
        <p:nvPicPr>
          <p:cNvPr id="5125" name="Picture 5"/>
          <p:cNvPicPr>
            <a:picLocks noChangeAspect="1" noChangeArrowheads="1"/>
          </p:cNvPicPr>
          <p:nvPr/>
        </p:nvPicPr>
        <p:blipFill>
          <a:blip r:embed="rId4"/>
          <a:srcRect/>
          <a:stretch>
            <a:fillRect/>
          </a:stretch>
        </p:blipFill>
        <p:spPr bwMode="auto">
          <a:xfrm>
            <a:off x="6858000" y="3429000"/>
            <a:ext cx="304800" cy="330200"/>
          </a:xfrm>
          <a:prstGeom prst="rect">
            <a:avLst/>
          </a:prstGeom>
          <a:noFill/>
          <a:ln w="9525">
            <a:noFill/>
            <a:miter lim="800000"/>
            <a:headEnd/>
            <a:tailEnd/>
          </a:ln>
          <a:effectLst/>
        </p:spPr>
      </p:pic>
      <p:sp>
        <p:nvSpPr>
          <p:cNvPr id="9" name="Rectangle 8"/>
          <p:cNvSpPr/>
          <p:nvPr/>
        </p:nvSpPr>
        <p:spPr>
          <a:xfrm>
            <a:off x="152400" y="4419600"/>
            <a:ext cx="8839200" cy="2062103"/>
          </a:xfrm>
          <a:prstGeom prst="rect">
            <a:avLst/>
          </a:prstGeom>
        </p:spPr>
        <p:txBody>
          <a:bodyPr wrap="square">
            <a:spAutoFit/>
          </a:bodyPr>
          <a:lstStyle/>
          <a:p>
            <a:pPr algn="just">
              <a:buFont typeface="Arial" pitchFamily="34" charset="0"/>
              <a:buChar char="•"/>
            </a:pPr>
            <a:r>
              <a:rPr lang="en-US" sz="2000" dirty="0" smtClean="0">
                <a:latin typeface="Times New Roman" pitchFamily="18" charset="0"/>
                <a:cs typeface="Times New Roman" pitchFamily="18" charset="0"/>
              </a:rPr>
              <a:t>Electric field penetrates some distance into cladding. </a:t>
            </a:r>
            <a:r>
              <a:rPr lang="en-US" sz="2000" dirty="0" smtClean="0">
                <a:solidFill>
                  <a:srgbClr val="FF0000"/>
                </a:solidFill>
                <a:latin typeface="Times New Roman" pitchFamily="18" charset="0"/>
                <a:cs typeface="Times New Roman" pitchFamily="18" charset="0"/>
              </a:rPr>
              <a:t>Electric field distribution in the </a:t>
            </a:r>
            <a:r>
              <a:rPr lang="en-US" sz="2000" i="1" dirty="0" smtClean="0">
                <a:solidFill>
                  <a:srgbClr val="FF0000"/>
                </a:solidFill>
                <a:latin typeface="Times New Roman" pitchFamily="18" charset="0"/>
                <a:cs typeface="Times New Roman" pitchFamily="18" charset="0"/>
              </a:rPr>
              <a:t>x direction does not change as the wave propagates in the z </a:t>
            </a:r>
            <a:r>
              <a:rPr lang="en-US" sz="2000" dirty="0" smtClean="0">
                <a:solidFill>
                  <a:srgbClr val="FF0000"/>
                </a:solidFill>
                <a:latin typeface="Times New Roman" pitchFamily="18" charset="0"/>
                <a:cs typeface="Times New Roman" pitchFamily="18" charset="0"/>
              </a:rPr>
              <a:t>direction. </a:t>
            </a:r>
          </a:p>
          <a:p>
            <a:pPr algn="just">
              <a:buFont typeface="Arial" pitchFamily="34" charset="0"/>
              <a:buChar char="•"/>
            </a:pPr>
            <a:endParaRPr lang="en-US" sz="2800"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The sinusoidally varying electric field in the </a:t>
            </a:r>
            <a:r>
              <a:rPr lang="en-US" sz="2000" i="1" dirty="0" smtClean="0">
                <a:latin typeface="Times New Roman" pitchFamily="18" charset="0"/>
                <a:cs typeface="Times New Roman" pitchFamily="18" charset="0"/>
              </a:rPr>
              <a:t>z direction is also shown in </a:t>
            </a:r>
            <a:r>
              <a:rPr lang="en-US" sz="2000" dirty="0" smtClean="0">
                <a:latin typeface="Times New Roman" pitchFamily="18" charset="0"/>
                <a:cs typeface="Times New Roman" pitchFamily="18" charset="0"/>
              </a:rPr>
              <a:t>Figure 2.8(b). </a:t>
            </a:r>
            <a:r>
              <a:rPr lang="en-US" sz="2000" dirty="0" smtClean="0">
                <a:solidFill>
                  <a:srgbClr val="FF0000"/>
                </a:solidFill>
                <a:latin typeface="Times New Roman" pitchFamily="18" charset="0"/>
                <a:cs typeface="Times New Roman" pitchFamily="18" charset="0"/>
              </a:rPr>
              <a:t>The stable field distribution in the </a:t>
            </a:r>
            <a:r>
              <a:rPr lang="en-US" sz="2000" i="1" dirty="0" smtClean="0">
                <a:solidFill>
                  <a:srgbClr val="FF0000"/>
                </a:solidFill>
                <a:latin typeface="Times New Roman" pitchFamily="18" charset="0"/>
                <a:cs typeface="Times New Roman" pitchFamily="18" charset="0"/>
              </a:rPr>
              <a:t>x direction with only a periodic z dependence </a:t>
            </a:r>
            <a:r>
              <a:rPr lang="en-US" sz="2000" dirty="0" smtClean="0">
                <a:solidFill>
                  <a:srgbClr val="FF0000"/>
                </a:solidFill>
                <a:latin typeface="Times New Roman" pitchFamily="18" charset="0"/>
                <a:cs typeface="Times New Roman" pitchFamily="18" charset="0"/>
              </a:rPr>
              <a:t>is known as a mode.</a:t>
            </a:r>
            <a:endParaRPr lang="en-US" sz="2000" dirty="0">
              <a:solidFill>
                <a:srgbClr val="FF0000"/>
              </a:solidFill>
              <a:latin typeface="Times New Roman" pitchFamily="18" charset="0"/>
              <a:cs typeface="Times New Roman" pitchFamily="18" charset="0"/>
            </a:endParaRPr>
          </a:p>
        </p:txBody>
      </p:sp>
      <p:sp>
        <p:nvSpPr>
          <p:cNvPr id="10" name="Content Placeholder 2"/>
          <p:cNvSpPr txBox="1">
            <a:spLocks/>
          </p:cNvSpPr>
          <p:nvPr/>
        </p:nvSpPr>
        <p:spPr>
          <a:xfrm>
            <a:off x="533400" y="838200"/>
            <a:ext cx="8229600" cy="838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
        <p:nvSpPr>
          <p:cNvPr id="11" name="Rectangle 10"/>
          <p:cNvSpPr/>
          <p:nvPr/>
        </p:nvSpPr>
        <p:spPr>
          <a:xfrm>
            <a:off x="152400" y="685800"/>
            <a:ext cx="8458200" cy="1015663"/>
          </a:xfrm>
          <a:prstGeom prst="rect">
            <a:avLst/>
          </a:prstGeom>
        </p:spPr>
        <p:txBody>
          <a:bodyPr wrap="square">
            <a:spAutoFit/>
          </a:bodyPr>
          <a:lstStyle/>
          <a:p>
            <a:pPr algn="just"/>
            <a:r>
              <a:rPr lang="en-US" sz="2000" dirty="0" smtClean="0">
                <a:solidFill>
                  <a:srgbClr val="00B050"/>
                </a:solidFill>
                <a:latin typeface="Times New Roman" pitchFamily="18" charset="0"/>
                <a:cs typeface="Times New Roman" pitchFamily="18" charset="0"/>
              </a:rPr>
              <a:t>When θ is the angle between the wave propagation vector or the equivalent ray and the guide axis</a:t>
            </a:r>
            <a:r>
              <a:rPr lang="en-US" sz="2000" dirty="0" smtClean="0">
                <a:latin typeface="Times New Roman" pitchFamily="18" charset="0"/>
                <a:cs typeface="Times New Roman" pitchFamily="18" charset="0"/>
              </a:rPr>
              <a:t>, </a:t>
            </a:r>
            <a:r>
              <a:rPr lang="en-US" sz="2000" dirty="0" smtClean="0">
                <a:solidFill>
                  <a:srgbClr val="FF0000"/>
                </a:solidFill>
                <a:latin typeface="Times New Roman" pitchFamily="18" charset="0"/>
                <a:cs typeface="Times New Roman" pitchFamily="18" charset="0"/>
              </a:rPr>
              <a:t>the plane wave can be resolved into two component plane waves propagating in the </a:t>
            </a:r>
            <a:r>
              <a:rPr lang="en-US" sz="2000" i="1" dirty="0" smtClean="0">
                <a:solidFill>
                  <a:srgbClr val="FF0000"/>
                </a:solidFill>
                <a:latin typeface="Times New Roman" pitchFamily="18" charset="0"/>
                <a:cs typeface="Times New Roman" pitchFamily="18" charset="0"/>
              </a:rPr>
              <a:t>z and x directions</a:t>
            </a:r>
            <a:r>
              <a:rPr lang="en-US" sz="2000" i="1" dirty="0" smtClean="0">
                <a:latin typeface="Times New Roman" pitchFamily="18" charset="0"/>
                <a:cs typeface="Times New Roman" pitchFamily="18" charset="0"/>
              </a:rPr>
              <a:t>, as shown in Figure 2.8(a).</a:t>
            </a:r>
            <a:endParaRPr lang="en-US" sz="2000" u="sng" dirty="0" smtClean="0">
              <a:solidFill>
                <a:srgbClr val="FF0000"/>
              </a:solidFill>
              <a:latin typeface="Times New Roman" pitchFamily="18" charset="0"/>
              <a:cs typeface="Times New Roman" pitchFamily="18" charset="0"/>
            </a:endParaRPr>
          </a:p>
        </p:txBody>
      </p:sp>
      <p:sp>
        <p:nvSpPr>
          <p:cNvPr id="12" name="Slide Number Placeholder 11"/>
          <p:cNvSpPr>
            <a:spLocks noGrp="1"/>
          </p:cNvSpPr>
          <p:nvPr>
            <p:ph type="sldNum" sz="quarter" idx="12"/>
          </p:nvPr>
        </p:nvSpPr>
        <p:spPr/>
        <p:txBody>
          <a:bodyPr/>
          <a:lstStyle/>
          <a:p>
            <a:fld id="{40559E51-68F2-47B4-AE25-981F6705BCEA}" type="slidenum">
              <a:rPr lang="en-US" smtClean="0"/>
              <a:pPr/>
              <a:t>75</a:t>
            </a:fld>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Autofit/>
          </a:bodyPr>
          <a:lstStyle/>
          <a:p>
            <a:r>
              <a:rPr lang="en-US" sz="2000" b="1" dirty="0" smtClean="0">
                <a:solidFill>
                  <a:srgbClr val="FF0000"/>
                </a:solidFill>
                <a:latin typeface="Times New Roman" pitchFamily="18" charset="0"/>
                <a:cs typeface="Times New Roman" pitchFamily="18" charset="0"/>
              </a:rPr>
              <a:t>Cylindrical fiber-4</a:t>
            </a:r>
            <a:endParaRPr lang="en-US" sz="2000" dirty="0"/>
          </a:p>
        </p:txBody>
      </p:sp>
      <p:pic>
        <p:nvPicPr>
          <p:cNvPr id="6146" name="Picture 2"/>
          <p:cNvPicPr>
            <a:picLocks noGrp="1" noChangeAspect="1" noChangeArrowheads="1"/>
          </p:cNvPicPr>
          <p:nvPr>
            <p:ph idx="1"/>
          </p:nvPr>
        </p:nvPicPr>
        <p:blipFill>
          <a:blip r:embed="rId2"/>
          <a:srcRect/>
          <a:stretch>
            <a:fillRect/>
          </a:stretch>
        </p:blipFill>
        <p:spPr bwMode="auto">
          <a:xfrm>
            <a:off x="1295400" y="762000"/>
            <a:ext cx="6781800" cy="5364163"/>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76</a:t>
            </a:fld>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Autofit/>
          </a:bodyPr>
          <a:lstStyle/>
          <a:p>
            <a:r>
              <a:rPr lang="en-US" sz="2000" b="1" dirty="0" smtClean="0">
                <a:solidFill>
                  <a:srgbClr val="FF0000"/>
                </a:solidFill>
                <a:latin typeface="Times New Roman" pitchFamily="18" charset="0"/>
                <a:cs typeface="Times New Roman" pitchFamily="18" charset="0"/>
              </a:rPr>
              <a:t>Cylindrical fiber-5</a:t>
            </a:r>
            <a:endParaRPr lang="en-US" sz="2000" dirty="0"/>
          </a:p>
        </p:txBody>
      </p:sp>
      <p:sp>
        <p:nvSpPr>
          <p:cNvPr id="3" name="Content Placeholder 2"/>
          <p:cNvSpPr>
            <a:spLocks noGrp="1"/>
          </p:cNvSpPr>
          <p:nvPr>
            <p:ph idx="1"/>
          </p:nvPr>
        </p:nvSpPr>
        <p:spPr>
          <a:xfrm>
            <a:off x="457200" y="914400"/>
            <a:ext cx="8229600" cy="5211763"/>
          </a:xfrm>
        </p:spPr>
        <p:txBody>
          <a:bodyPr>
            <a:normAutofit/>
          </a:bodyPr>
          <a:lstStyle/>
          <a:p>
            <a:pPr algn="just"/>
            <a:r>
              <a:rPr lang="en-US" sz="2000" dirty="0" smtClean="0">
                <a:solidFill>
                  <a:srgbClr val="00B0F0"/>
                </a:solidFill>
                <a:latin typeface="Times New Roman" pitchFamily="18" charset="0"/>
                <a:cs typeface="Times New Roman" pitchFamily="18" charset="0"/>
              </a:rPr>
              <a:t>Fig. 2.9 shows the plane waves corresponding to rays at different specific angles in planar guide.</a:t>
            </a:r>
          </a:p>
          <a:p>
            <a:pPr algn="just"/>
            <a:endParaRPr lang="en-US" sz="2400" dirty="0" smtClean="0">
              <a:latin typeface="Times New Roman" pitchFamily="18" charset="0"/>
              <a:cs typeface="Times New Roman" pitchFamily="18" charset="0"/>
            </a:endParaRPr>
          </a:p>
          <a:p>
            <a:pPr algn="just"/>
            <a:r>
              <a:rPr lang="en-US" sz="2000" dirty="0" smtClean="0">
                <a:solidFill>
                  <a:srgbClr val="00B050"/>
                </a:solidFill>
                <a:latin typeface="Times New Roman" pitchFamily="18" charset="0"/>
                <a:cs typeface="Times New Roman" pitchFamily="18" charset="0"/>
              </a:rPr>
              <a:t>Rays for </a:t>
            </a:r>
            <a:r>
              <a:rPr lang="en-US" sz="2000" i="1" dirty="0" smtClean="0">
                <a:solidFill>
                  <a:srgbClr val="00B050"/>
                </a:solidFill>
                <a:latin typeface="Times New Roman" pitchFamily="18" charset="0"/>
                <a:cs typeface="Times New Roman" pitchFamily="18" charset="0"/>
              </a:rPr>
              <a:t>m = 1, 2, 3 are shown </a:t>
            </a:r>
            <a:r>
              <a:rPr lang="en-US" sz="2000" dirty="0" smtClean="0">
                <a:solidFill>
                  <a:srgbClr val="00B050"/>
                </a:solidFill>
                <a:latin typeface="Times New Roman" pitchFamily="18" charset="0"/>
                <a:cs typeface="Times New Roman" pitchFamily="18" charset="0"/>
              </a:rPr>
              <a:t>together with the electric field distributions in the </a:t>
            </a:r>
            <a:r>
              <a:rPr lang="en-US" sz="2000" i="1" dirty="0" smtClean="0">
                <a:solidFill>
                  <a:srgbClr val="00B050"/>
                </a:solidFill>
                <a:latin typeface="Times New Roman" pitchFamily="18" charset="0"/>
                <a:cs typeface="Times New Roman" pitchFamily="18" charset="0"/>
              </a:rPr>
              <a:t>x direction.</a:t>
            </a:r>
          </a:p>
          <a:p>
            <a:pPr algn="just"/>
            <a:endParaRPr lang="en-US" sz="2400" i="1" dirty="0" smtClean="0">
              <a:latin typeface="Times New Roman" pitchFamily="18" charset="0"/>
              <a:cs typeface="Times New Roman" pitchFamily="18" charset="0"/>
            </a:endParaRPr>
          </a:p>
          <a:p>
            <a:pPr algn="just"/>
            <a:r>
              <a:rPr lang="en-US" sz="2000" i="1" dirty="0" smtClean="0">
                <a:solidFill>
                  <a:srgbClr val="FF0000"/>
                </a:solidFill>
                <a:latin typeface="Times New Roman" pitchFamily="18" charset="0"/>
                <a:cs typeface="Times New Roman" pitchFamily="18" charset="0"/>
              </a:rPr>
              <a:t>It may be observed that m </a:t>
            </a:r>
            <a:r>
              <a:rPr lang="en-US" sz="2000" dirty="0" smtClean="0">
                <a:solidFill>
                  <a:srgbClr val="FF0000"/>
                </a:solidFill>
                <a:latin typeface="Times New Roman" pitchFamily="18" charset="0"/>
                <a:cs typeface="Times New Roman" pitchFamily="18" charset="0"/>
              </a:rPr>
              <a:t>denotes the number of zeros in this transverse field pattern. In this way </a:t>
            </a:r>
            <a:r>
              <a:rPr lang="en-US" sz="2000" i="1" dirty="0" smtClean="0">
                <a:solidFill>
                  <a:srgbClr val="00B050"/>
                </a:solidFill>
                <a:latin typeface="Times New Roman" pitchFamily="18" charset="0"/>
                <a:cs typeface="Times New Roman" pitchFamily="18" charset="0"/>
              </a:rPr>
              <a:t>m signifies the </a:t>
            </a:r>
            <a:r>
              <a:rPr lang="en-US" sz="2000" dirty="0" smtClean="0">
                <a:solidFill>
                  <a:srgbClr val="00B050"/>
                </a:solidFill>
                <a:latin typeface="Times New Roman" pitchFamily="18" charset="0"/>
                <a:cs typeface="Times New Roman" pitchFamily="18" charset="0"/>
              </a:rPr>
              <a:t>order of the mode </a:t>
            </a:r>
            <a:r>
              <a:rPr lang="en-US" sz="2000" dirty="0" smtClean="0">
                <a:solidFill>
                  <a:srgbClr val="FF0000"/>
                </a:solidFill>
                <a:latin typeface="Times New Roman" pitchFamily="18" charset="0"/>
                <a:cs typeface="Times New Roman" pitchFamily="18" charset="0"/>
              </a:rPr>
              <a:t>and is known as the </a:t>
            </a:r>
            <a:r>
              <a:rPr lang="en-US" sz="2000" dirty="0" smtClean="0">
                <a:solidFill>
                  <a:srgbClr val="00B050"/>
                </a:solidFill>
                <a:latin typeface="Times New Roman" pitchFamily="18" charset="0"/>
                <a:cs typeface="Times New Roman" pitchFamily="18" charset="0"/>
              </a:rPr>
              <a:t>mode number.</a:t>
            </a:r>
            <a:endParaRPr lang="en-US" sz="20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77</a:t>
            </a:fld>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Autofit/>
          </a:bodyPr>
          <a:lstStyle/>
          <a:p>
            <a:r>
              <a:rPr lang="en-US" sz="2400" dirty="0" smtClean="0">
                <a:solidFill>
                  <a:srgbClr val="FF0000"/>
                </a:solidFill>
                <a:latin typeface="Times New Roman" pitchFamily="18" charset="0"/>
                <a:cs typeface="Times New Roman" pitchFamily="18" charset="0"/>
              </a:rPr>
              <a:t>Modes of Cylindrical Waveguide-1</a:t>
            </a:r>
            <a:endParaRPr lang="en-US" sz="24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457200"/>
            <a:ext cx="8610600" cy="6172200"/>
          </a:xfrm>
        </p:spPr>
        <p:txBody>
          <a:bodyPr>
            <a:normAutofit/>
          </a:bodyPr>
          <a:lstStyle/>
          <a:p>
            <a:pPr algn="just"/>
            <a:r>
              <a:rPr lang="en-US" sz="2200" i="1" dirty="0" smtClean="0">
                <a:latin typeface="Times New Roman" pitchFamily="18" charset="0"/>
                <a:cs typeface="Times New Roman" pitchFamily="18" charset="0"/>
              </a:rPr>
              <a:t>The </a:t>
            </a:r>
            <a:r>
              <a:rPr lang="en-US" sz="2200" i="1" dirty="0" smtClean="0">
                <a:solidFill>
                  <a:srgbClr val="00B050"/>
                </a:solidFill>
                <a:latin typeface="Times New Roman" pitchFamily="18" charset="0"/>
                <a:cs typeface="Times New Roman" pitchFamily="18" charset="0"/>
              </a:rPr>
              <a:t>cylindrical </a:t>
            </a:r>
            <a:r>
              <a:rPr lang="en-US" sz="2200" dirty="0" smtClean="0">
                <a:solidFill>
                  <a:srgbClr val="00B050"/>
                </a:solidFill>
                <a:latin typeface="Times New Roman" pitchFamily="18" charset="0"/>
                <a:cs typeface="Times New Roman" pitchFamily="18" charset="0"/>
              </a:rPr>
              <a:t>waveguide</a:t>
            </a:r>
            <a:r>
              <a:rPr lang="en-US" sz="2200" dirty="0" smtClean="0">
                <a:latin typeface="Times New Roman" pitchFamily="18" charset="0"/>
                <a:cs typeface="Times New Roman" pitchFamily="18" charset="0"/>
              </a:rPr>
              <a:t>, however, </a:t>
            </a:r>
            <a:r>
              <a:rPr lang="en-US" sz="2200" dirty="0" smtClean="0">
                <a:solidFill>
                  <a:srgbClr val="00B050"/>
                </a:solidFill>
                <a:latin typeface="Times New Roman" pitchFamily="18" charset="0"/>
                <a:cs typeface="Times New Roman" pitchFamily="18" charset="0"/>
              </a:rPr>
              <a:t>is</a:t>
            </a:r>
            <a:r>
              <a:rPr lang="en-US" sz="2200" dirty="0" smtClean="0">
                <a:latin typeface="Times New Roman" pitchFamily="18" charset="0"/>
                <a:cs typeface="Times New Roman" pitchFamily="18" charset="0"/>
              </a:rPr>
              <a:t> </a:t>
            </a:r>
            <a:r>
              <a:rPr lang="en-US" sz="2200" dirty="0" smtClean="0">
                <a:solidFill>
                  <a:srgbClr val="00B050"/>
                </a:solidFill>
                <a:latin typeface="Times New Roman" pitchFamily="18" charset="0"/>
                <a:cs typeface="Times New Roman" pitchFamily="18" charset="0"/>
              </a:rPr>
              <a:t>bounded in two dimensions rather than one</a:t>
            </a:r>
            <a:r>
              <a:rPr lang="en-US" sz="2200" dirty="0" smtClean="0">
                <a:latin typeface="Times New Roman" pitchFamily="18" charset="0"/>
                <a:cs typeface="Times New Roman" pitchFamily="18" charset="0"/>
              </a:rPr>
              <a:t>. Thus two integers, </a:t>
            </a:r>
            <a:r>
              <a:rPr lang="en-US" sz="2200" i="1" dirty="0" smtClean="0">
                <a:solidFill>
                  <a:srgbClr val="00B050"/>
                </a:solidFill>
                <a:latin typeface="Times New Roman" pitchFamily="18" charset="0"/>
                <a:cs typeface="Times New Roman" pitchFamily="18" charset="0"/>
              </a:rPr>
              <a:t>l and m</a:t>
            </a:r>
            <a:r>
              <a:rPr lang="en-US" sz="2200" i="1" dirty="0" smtClean="0">
                <a:latin typeface="Times New Roman" pitchFamily="18" charset="0"/>
                <a:cs typeface="Times New Roman" pitchFamily="18" charset="0"/>
              </a:rPr>
              <a:t>, are necessary in order to </a:t>
            </a:r>
            <a:r>
              <a:rPr lang="en-US" sz="2200" i="1" dirty="0" smtClean="0">
                <a:solidFill>
                  <a:srgbClr val="00B050"/>
                </a:solidFill>
                <a:latin typeface="Times New Roman" pitchFamily="18" charset="0"/>
                <a:cs typeface="Times New Roman" pitchFamily="18" charset="0"/>
              </a:rPr>
              <a:t>specify the modes.</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For the cylindrical waveguide </a:t>
            </a:r>
            <a:r>
              <a:rPr lang="en-US" sz="2200" dirty="0" err="1" smtClean="0">
                <a:solidFill>
                  <a:srgbClr val="00B0F0"/>
                </a:solidFill>
                <a:latin typeface="Times New Roman" pitchFamily="18" charset="0"/>
                <a:cs typeface="Times New Roman" pitchFamily="18" charset="0"/>
              </a:rPr>
              <a:t>TE</a:t>
            </a:r>
            <a:r>
              <a:rPr lang="en-US" sz="1200" i="1" dirty="0" err="1" smtClean="0">
                <a:solidFill>
                  <a:srgbClr val="00B0F0"/>
                </a:solidFill>
                <a:latin typeface="Times New Roman" pitchFamily="18" charset="0"/>
                <a:cs typeface="Times New Roman" pitchFamily="18" charset="0"/>
              </a:rPr>
              <a:t>m</a:t>
            </a:r>
            <a:r>
              <a:rPr lang="en-US" sz="2200" i="1" dirty="0" smtClean="0">
                <a:solidFill>
                  <a:srgbClr val="00B0F0"/>
                </a:solidFill>
                <a:latin typeface="Times New Roman" pitchFamily="18" charset="0"/>
                <a:cs typeface="Times New Roman" pitchFamily="18" charset="0"/>
              </a:rPr>
              <a:t> and </a:t>
            </a:r>
            <a:r>
              <a:rPr lang="en-US" sz="2200" dirty="0" err="1" smtClean="0">
                <a:solidFill>
                  <a:srgbClr val="00B0F0"/>
                </a:solidFill>
                <a:latin typeface="Times New Roman" pitchFamily="18" charset="0"/>
                <a:cs typeface="Times New Roman" pitchFamily="18" charset="0"/>
              </a:rPr>
              <a:t>TM</a:t>
            </a:r>
            <a:r>
              <a:rPr lang="en-US" sz="1400" i="1" dirty="0" err="1" smtClean="0">
                <a:solidFill>
                  <a:srgbClr val="00B0F0"/>
                </a:solidFill>
                <a:latin typeface="Times New Roman" pitchFamily="18" charset="0"/>
                <a:cs typeface="Times New Roman" pitchFamily="18" charset="0"/>
              </a:rPr>
              <a:t>m</a:t>
            </a:r>
            <a:r>
              <a:rPr lang="en-US" sz="2200" i="1" dirty="0" smtClean="0">
                <a:solidFill>
                  <a:srgbClr val="00B0F0"/>
                </a:solidFill>
                <a:latin typeface="Times New Roman" pitchFamily="18" charset="0"/>
                <a:cs typeface="Times New Roman" pitchFamily="18" charset="0"/>
              </a:rPr>
              <a:t> modes </a:t>
            </a:r>
            <a:r>
              <a:rPr lang="en-US" sz="2200" i="1" dirty="0" smtClean="0">
                <a:solidFill>
                  <a:srgbClr val="FFC000"/>
                </a:solidFill>
                <a:latin typeface="Times New Roman" pitchFamily="18" charset="0"/>
                <a:cs typeface="Times New Roman" pitchFamily="18" charset="0"/>
              </a:rPr>
              <a:t>correspond to </a:t>
            </a:r>
            <a:r>
              <a:rPr lang="en-US" sz="2200" i="1" dirty="0" err="1" smtClean="0">
                <a:solidFill>
                  <a:srgbClr val="FFC000"/>
                </a:solidFill>
                <a:latin typeface="Times New Roman" pitchFamily="18" charset="0"/>
                <a:cs typeface="Times New Roman" pitchFamily="18" charset="0"/>
              </a:rPr>
              <a:t>meridional</a:t>
            </a:r>
            <a:r>
              <a:rPr lang="en-US" sz="2200" i="1" dirty="0" smtClean="0">
                <a:solidFill>
                  <a:srgbClr val="FFC000"/>
                </a:solidFill>
                <a:latin typeface="Times New Roman" pitchFamily="18" charset="0"/>
                <a:cs typeface="Times New Roman" pitchFamily="18" charset="0"/>
              </a:rPr>
              <a:t> rays</a:t>
            </a:r>
            <a:r>
              <a:rPr lang="en-US" sz="2200" i="1" dirty="0" smtClean="0">
                <a:latin typeface="Times New Roman" pitchFamily="18" charset="0"/>
                <a:cs typeface="Times New Roman" pitchFamily="18" charset="0"/>
              </a:rPr>
              <a:t> traveling </a:t>
            </a:r>
            <a:r>
              <a:rPr lang="en-US" sz="2200" dirty="0" smtClean="0">
                <a:latin typeface="Times New Roman" pitchFamily="18" charset="0"/>
                <a:cs typeface="Times New Roman" pitchFamily="18" charset="0"/>
              </a:rPr>
              <a:t>within the fiber. </a:t>
            </a:r>
          </a:p>
          <a:p>
            <a:pPr algn="just"/>
            <a:endParaRPr lang="en-US"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However, </a:t>
            </a:r>
            <a:r>
              <a:rPr lang="en-US" sz="2400" dirty="0" smtClean="0">
                <a:solidFill>
                  <a:srgbClr val="C00000"/>
                </a:solidFill>
                <a:latin typeface="Times New Roman" pitchFamily="18" charset="0"/>
                <a:cs typeface="Times New Roman" pitchFamily="18" charset="0"/>
              </a:rPr>
              <a:t>hybrid modes where </a:t>
            </a:r>
            <a:r>
              <a:rPr lang="en-US" sz="2400" i="1" dirty="0" err="1" smtClean="0">
                <a:solidFill>
                  <a:srgbClr val="C00000"/>
                </a:solidFill>
                <a:latin typeface="Times New Roman" pitchFamily="18" charset="0"/>
                <a:cs typeface="Times New Roman" pitchFamily="18" charset="0"/>
              </a:rPr>
              <a:t>E</a:t>
            </a:r>
            <a:r>
              <a:rPr lang="en-US" sz="2000" i="1" dirty="0" err="1" smtClean="0">
                <a:solidFill>
                  <a:srgbClr val="C00000"/>
                </a:solidFill>
                <a:latin typeface="Times New Roman" pitchFamily="18" charset="0"/>
                <a:cs typeface="Times New Roman" pitchFamily="18" charset="0"/>
              </a:rPr>
              <a:t>z</a:t>
            </a:r>
            <a:r>
              <a:rPr lang="en-US" sz="2400" i="1" dirty="0" smtClean="0">
                <a:solidFill>
                  <a:srgbClr val="C00000"/>
                </a:solidFill>
                <a:latin typeface="Times New Roman" pitchFamily="18" charset="0"/>
                <a:cs typeface="Times New Roman" pitchFamily="18" charset="0"/>
              </a:rPr>
              <a:t> and H</a:t>
            </a:r>
            <a:r>
              <a:rPr lang="en-US" sz="1800" i="1" dirty="0" smtClean="0">
                <a:solidFill>
                  <a:srgbClr val="C00000"/>
                </a:solidFill>
                <a:latin typeface="Times New Roman" pitchFamily="18" charset="0"/>
                <a:cs typeface="Times New Roman" pitchFamily="18" charset="0"/>
              </a:rPr>
              <a:t>z</a:t>
            </a:r>
            <a:r>
              <a:rPr lang="en-US" sz="2400" i="1" dirty="0" smtClean="0">
                <a:solidFill>
                  <a:srgbClr val="C00000"/>
                </a:solidFill>
                <a:latin typeface="Times New Roman" pitchFamily="18" charset="0"/>
                <a:cs typeface="Times New Roman" pitchFamily="18" charset="0"/>
              </a:rPr>
              <a:t> are nonzero also occur within </a:t>
            </a:r>
            <a:r>
              <a:rPr lang="en-US" sz="2400" dirty="0" smtClean="0">
                <a:solidFill>
                  <a:srgbClr val="C00000"/>
                </a:solidFill>
                <a:latin typeface="Times New Roman" pitchFamily="18" charset="0"/>
                <a:cs typeface="Times New Roman" pitchFamily="18" charset="0"/>
              </a:rPr>
              <a:t>the cylindrical waveguide. </a:t>
            </a:r>
          </a:p>
          <a:p>
            <a:pPr algn="just"/>
            <a:endParaRPr lang="en-US" sz="24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These modes, which result from skew ray propagation within the fiber, are designated </a:t>
            </a:r>
            <a:r>
              <a:rPr lang="en-US" sz="2400" dirty="0" err="1" smtClean="0">
                <a:solidFill>
                  <a:srgbClr val="00B050"/>
                </a:solidFill>
                <a:latin typeface="Times New Roman" pitchFamily="18" charset="0"/>
                <a:cs typeface="Times New Roman" pitchFamily="18" charset="0"/>
              </a:rPr>
              <a:t>HE</a:t>
            </a:r>
            <a:r>
              <a:rPr lang="en-US" sz="1400" i="1" dirty="0" err="1" smtClean="0">
                <a:solidFill>
                  <a:srgbClr val="00B050"/>
                </a:solidFill>
                <a:latin typeface="Times New Roman" pitchFamily="18" charset="0"/>
                <a:cs typeface="Times New Roman" pitchFamily="18" charset="0"/>
              </a:rPr>
              <a:t>lm</a:t>
            </a:r>
            <a:r>
              <a:rPr lang="en-US" sz="2400" i="1" dirty="0" smtClean="0">
                <a:solidFill>
                  <a:srgbClr val="00B050"/>
                </a:solidFill>
                <a:latin typeface="Times New Roman" pitchFamily="18" charset="0"/>
                <a:cs typeface="Times New Roman" pitchFamily="18" charset="0"/>
              </a:rPr>
              <a:t> and </a:t>
            </a:r>
            <a:r>
              <a:rPr lang="en-US" sz="2400" i="1" dirty="0" err="1" smtClean="0">
                <a:solidFill>
                  <a:srgbClr val="00B050"/>
                </a:solidFill>
                <a:latin typeface="Times New Roman" pitchFamily="18" charset="0"/>
                <a:cs typeface="Times New Roman" pitchFamily="18" charset="0"/>
              </a:rPr>
              <a:t>EH</a:t>
            </a:r>
            <a:r>
              <a:rPr lang="en-US" sz="1400" i="1" dirty="0" err="1" smtClean="0">
                <a:solidFill>
                  <a:srgbClr val="00B050"/>
                </a:solidFill>
                <a:latin typeface="Times New Roman" pitchFamily="18" charset="0"/>
                <a:cs typeface="Times New Roman" pitchFamily="18" charset="0"/>
              </a:rPr>
              <a:t>lm</a:t>
            </a:r>
            <a:r>
              <a:rPr lang="en-US" sz="2400" i="1" dirty="0" smtClean="0">
                <a:solidFill>
                  <a:srgbClr val="00B050"/>
                </a:solidFill>
                <a:latin typeface="Times New Roman" pitchFamily="18" charset="0"/>
                <a:cs typeface="Times New Roman" pitchFamily="18" charset="0"/>
              </a:rPr>
              <a:t> depending upon whether the </a:t>
            </a:r>
            <a:r>
              <a:rPr lang="en-US" sz="2400" dirty="0" smtClean="0">
                <a:solidFill>
                  <a:srgbClr val="00B050"/>
                </a:solidFill>
                <a:latin typeface="Times New Roman" pitchFamily="18" charset="0"/>
                <a:cs typeface="Times New Roman" pitchFamily="18" charset="0"/>
              </a:rPr>
              <a:t>components of H or E make the larger contribution to the transverse (to the fiber axis) field. </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40559E51-68F2-47B4-AE25-981F6705BCEA}" type="slidenum">
              <a:rPr lang="en-US" smtClean="0"/>
              <a:pPr/>
              <a:t>78</a:t>
            </a:fld>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228600"/>
          </a:xfrm>
        </p:spPr>
        <p:txBody>
          <a:bodyPr>
            <a:noAutofit/>
          </a:bodyPr>
          <a:lstStyle/>
          <a:p>
            <a:r>
              <a:rPr lang="en-US" sz="2000" dirty="0" smtClean="0">
                <a:solidFill>
                  <a:srgbClr val="FF0000"/>
                </a:solidFill>
                <a:latin typeface="Times New Roman" pitchFamily="18" charset="0"/>
                <a:cs typeface="Times New Roman" pitchFamily="18" charset="0"/>
              </a:rPr>
              <a:t>Modes of Cylindrical Waveguide-2</a:t>
            </a:r>
            <a:endParaRPr lang="en-US" sz="2000" dirty="0"/>
          </a:p>
        </p:txBody>
      </p:sp>
      <p:sp>
        <p:nvSpPr>
          <p:cNvPr id="3" name="Content Placeholder 2"/>
          <p:cNvSpPr>
            <a:spLocks noGrp="1"/>
          </p:cNvSpPr>
          <p:nvPr>
            <p:ph idx="1"/>
          </p:nvPr>
        </p:nvSpPr>
        <p:spPr>
          <a:xfrm>
            <a:off x="0" y="304800"/>
            <a:ext cx="9144000" cy="6553200"/>
          </a:xfrm>
        </p:spPr>
        <p:txBody>
          <a:bodyPr>
            <a:normAutofit lnSpcReduction="10000"/>
          </a:bodyPr>
          <a:lstStyle/>
          <a:p>
            <a:pPr algn="just"/>
            <a:r>
              <a:rPr lang="en-US" sz="2200" dirty="0" smtClean="0">
                <a:solidFill>
                  <a:srgbClr val="00B050"/>
                </a:solidFill>
                <a:latin typeface="Times New Roman" pitchFamily="18" charset="0"/>
                <a:cs typeface="Times New Roman" pitchFamily="18" charset="0"/>
              </a:rPr>
              <a:t>Fibers used for communication purposes follow weakly guiding approximations where refractive index Δ &lt;&lt; 1. This corresponds to small grazing angles θ in Eq. (2.34). In fact Δ is usually less than 0.03 (3%) for optical communications fibers. </a:t>
            </a:r>
          </a:p>
          <a:p>
            <a:pPr algn="just"/>
            <a:endParaRPr lang="en-US" sz="22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For weakly guiding structures with dominant forward propagation, mode theory gives dominant transverse field components. </a:t>
            </a:r>
          </a:p>
          <a:p>
            <a:pPr algn="just"/>
            <a:endParaRPr lang="en-US" sz="2200" dirty="0" smtClean="0">
              <a:latin typeface="Times New Roman" pitchFamily="18" charset="0"/>
              <a:cs typeface="Times New Roman" pitchFamily="18" charset="0"/>
            </a:endParaRPr>
          </a:p>
          <a:p>
            <a:pPr algn="just"/>
            <a:r>
              <a:rPr lang="en-US" sz="2200" dirty="0" smtClean="0">
                <a:solidFill>
                  <a:srgbClr val="FFC000"/>
                </a:solidFill>
                <a:latin typeface="Times New Roman" pitchFamily="18" charset="0"/>
                <a:cs typeface="Times New Roman" pitchFamily="18" charset="0"/>
              </a:rPr>
              <a:t>Hence approximate solutions for the full set of HE, EH, TE and TM modes may be given by </a:t>
            </a:r>
            <a:r>
              <a:rPr lang="en-US" sz="2200" dirty="0" smtClean="0">
                <a:solidFill>
                  <a:srgbClr val="FF0000"/>
                </a:solidFill>
                <a:latin typeface="Times New Roman" pitchFamily="18" charset="0"/>
                <a:cs typeface="Times New Roman" pitchFamily="18" charset="0"/>
              </a:rPr>
              <a:t>two linearly polarized</a:t>
            </a:r>
            <a:r>
              <a:rPr lang="en-US" sz="2200" dirty="0" smtClean="0">
                <a:solidFill>
                  <a:srgbClr val="FFC000"/>
                </a:solidFill>
                <a:latin typeface="Times New Roman" pitchFamily="18" charset="0"/>
                <a:cs typeface="Times New Roman" pitchFamily="18" charset="0"/>
              </a:rPr>
              <a:t> components.</a:t>
            </a:r>
          </a:p>
          <a:p>
            <a:pPr algn="just"/>
            <a:endParaRPr lang="en-US" sz="2200"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These linearly polarized (LP) modes are not exact modes of the fiber except for the fundamental (lowest order) mode.</a:t>
            </a:r>
          </a:p>
          <a:p>
            <a:pPr algn="just"/>
            <a:endParaRPr lang="en-US" sz="22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However, as Δ in weakly guiding fibers is very small, then HE–EH mode pairs occur which have almost identical propagation constants. </a:t>
            </a:r>
          </a:p>
          <a:p>
            <a:pPr algn="just"/>
            <a:endParaRPr lang="en-US" sz="22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Such modes are said to be degenerate. </a:t>
            </a:r>
          </a:p>
        </p:txBody>
      </p:sp>
      <p:pic>
        <p:nvPicPr>
          <p:cNvPr id="4" name="Picture 3"/>
          <p:cNvPicPr>
            <a:picLocks noChangeAspect="1" noChangeArrowheads="1"/>
          </p:cNvPicPr>
          <p:nvPr/>
        </p:nvPicPr>
        <p:blipFill>
          <a:blip r:embed="rId2"/>
          <a:srcRect/>
          <a:stretch>
            <a:fillRect/>
          </a:stretch>
        </p:blipFill>
        <p:spPr bwMode="auto">
          <a:xfrm>
            <a:off x="1219200" y="1600200"/>
            <a:ext cx="6238875" cy="304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79</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rmAutofit fontScale="90000"/>
          </a:bodyPr>
          <a:lstStyle/>
          <a:p>
            <a:r>
              <a:rPr lang="en-US" sz="2800" b="1" dirty="0" smtClean="0">
                <a:solidFill>
                  <a:srgbClr val="FF0000"/>
                </a:solidFill>
              </a:rPr>
              <a:t>Historical development              -4</a:t>
            </a:r>
            <a:endParaRPr lang="en-US" sz="2800" dirty="0"/>
          </a:p>
        </p:txBody>
      </p:sp>
      <p:sp>
        <p:nvSpPr>
          <p:cNvPr id="3" name="Content Placeholder 2"/>
          <p:cNvSpPr>
            <a:spLocks noGrp="1"/>
          </p:cNvSpPr>
          <p:nvPr>
            <p:ph idx="1"/>
          </p:nvPr>
        </p:nvSpPr>
        <p:spPr>
          <a:xfrm>
            <a:off x="304800" y="685800"/>
            <a:ext cx="8610600" cy="6019800"/>
          </a:xfrm>
        </p:spPr>
        <p:txBody>
          <a:bodyPr>
            <a:normAutofit fontScale="70000" lnSpcReduction="20000"/>
          </a:bodyPr>
          <a:lstStyle/>
          <a:p>
            <a:pPr algn="just"/>
            <a:r>
              <a:rPr lang="en-US" dirty="0" smtClean="0">
                <a:solidFill>
                  <a:srgbClr val="FFC000"/>
                </a:solidFill>
                <a:latin typeface="Times New Roman" pitchFamily="18" charset="0"/>
                <a:cs typeface="Times New Roman" pitchFamily="18" charset="0"/>
              </a:rPr>
              <a:t>A renewed interest in optical communication was stimulated in the early 1960s with the invention of the laser. </a:t>
            </a:r>
          </a:p>
          <a:p>
            <a:pPr algn="just"/>
            <a:endParaRPr lang="en-US" dirty="0" smtClean="0">
              <a:latin typeface="Times New Roman" pitchFamily="18" charset="0"/>
              <a:cs typeface="Times New Roman" pitchFamily="18" charset="0"/>
            </a:endParaRPr>
          </a:p>
          <a:p>
            <a:pPr algn="just"/>
            <a:r>
              <a:rPr lang="en-US" dirty="0" smtClean="0">
                <a:solidFill>
                  <a:srgbClr val="FF0000"/>
                </a:solidFill>
                <a:latin typeface="Times New Roman" pitchFamily="18" charset="0"/>
                <a:cs typeface="Times New Roman" pitchFamily="18" charset="0"/>
              </a:rPr>
              <a:t>This device provided a powerful coherent light source, together with the possibility of modulation at high frequency. In addition the low beam divergence of the laser made enhanced free space optical transmission a practical possibility.</a:t>
            </a:r>
          </a:p>
          <a:p>
            <a:pPr algn="just"/>
            <a:endParaRPr lang="en-US" dirty="0" smtClean="0">
              <a:latin typeface="Times New Roman" pitchFamily="18" charset="0"/>
              <a:cs typeface="Times New Roman" pitchFamily="18" charset="0"/>
            </a:endParaRPr>
          </a:p>
          <a:p>
            <a:pPr algn="just"/>
            <a:r>
              <a:rPr lang="en-US" dirty="0" smtClean="0">
                <a:solidFill>
                  <a:srgbClr val="0070C0"/>
                </a:solidFill>
                <a:latin typeface="Times New Roman" pitchFamily="18" charset="0"/>
                <a:cs typeface="Times New Roman" pitchFamily="18" charset="0"/>
              </a:rPr>
              <a:t>However, the previously mentioned constraints of light transmission in the atmosphere tended to restrict these systems to short-distance applications. </a:t>
            </a:r>
          </a:p>
          <a:p>
            <a:pPr algn="just"/>
            <a:endParaRPr lang="en-US" dirty="0" smtClean="0">
              <a:latin typeface="Times New Roman" pitchFamily="18" charset="0"/>
              <a:cs typeface="Times New Roman" pitchFamily="18" charset="0"/>
            </a:endParaRPr>
          </a:p>
          <a:p>
            <a:pPr algn="just"/>
            <a:r>
              <a:rPr lang="en-US" dirty="0" smtClean="0">
                <a:solidFill>
                  <a:srgbClr val="00B050"/>
                </a:solidFill>
                <a:latin typeface="Times New Roman" pitchFamily="18" charset="0"/>
                <a:cs typeface="Times New Roman" pitchFamily="18" charset="0"/>
              </a:rPr>
              <a:t>Nevertheless, despite the problems some modest free space optical communication links have been implemented for </a:t>
            </a:r>
            <a:r>
              <a:rPr lang="en-US" dirty="0" smtClean="0">
                <a:solidFill>
                  <a:srgbClr val="FF0000"/>
                </a:solidFill>
                <a:latin typeface="Times New Roman" pitchFamily="18" charset="0"/>
                <a:cs typeface="Times New Roman" pitchFamily="18" charset="0"/>
              </a:rPr>
              <a:t>applications</a:t>
            </a:r>
            <a:r>
              <a:rPr lang="en-US" dirty="0" smtClean="0">
                <a:solidFill>
                  <a:srgbClr val="7030A0"/>
                </a:solidFill>
                <a:latin typeface="Times New Roman" pitchFamily="18" charset="0"/>
                <a:cs typeface="Times New Roman" pitchFamily="18" charset="0"/>
              </a:rPr>
              <a:t> such as the linking of a television camera to a base vehicle</a:t>
            </a:r>
            <a:r>
              <a:rPr lang="en-US" dirty="0" smtClean="0">
                <a:solidFill>
                  <a:srgbClr val="00B050"/>
                </a:solidFill>
                <a:latin typeface="Times New Roman" pitchFamily="18" charset="0"/>
                <a:cs typeface="Times New Roman" pitchFamily="18" charset="0"/>
              </a:rPr>
              <a:t> and for </a:t>
            </a:r>
            <a:r>
              <a:rPr lang="en-US" dirty="0" smtClean="0">
                <a:solidFill>
                  <a:srgbClr val="00B0F0"/>
                </a:solidFill>
                <a:latin typeface="Times New Roman" pitchFamily="18" charset="0"/>
                <a:cs typeface="Times New Roman" pitchFamily="18" charset="0"/>
              </a:rPr>
              <a:t>data links of a few hundred meters between buildings. </a:t>
            </a:r>
          </a:p>
          <a:p>
            <a:pPr algn="just"/>
            <a:endParaRPr lang="en-US" dirty="0" smtClean="0">
              <a:latin typeface="Times New Roman" pitchFamily="18" charset="0"/>
              <a:cs typeface="Times New Roman" pitchFamily="18" charset="0"/>
            </a:endParaRPr>
          </a:p>
          <a:p>
            <a:pPr algn="just"/>
            <a:r>
              <a:rPr lang="en-US" dirty="0" smtClean="0">
                <a:solidFill>
                  <a:srgbClr val="7030A0"/>
                </a:solidFill>
                <a:latin typeface="Times New Roman" pitchFamily="18" charset="0"/>
                <a:cs typeface="Times New Roman" pitchFamily="18" charset="0"/>
              </a:rPr>
              <a:t>There is also some interest in optical communication between satellites in outer space using similar techniques.</a:t>
            </a:r>
            <a:endParaRPr lang="en-US" dirty="0">
              <a:solidFill>
                <a:srgbClr val="7030A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8</a:t>
            </a:fld>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228600"/>
          </a:xfrm>
        </p:spPr>
        <p:txBody>
          <a:bodyPr>
            <a:noAutofit/>
          </a:bodyPr>
          <a:lstStyle/>
          <a:p>
            <a:r>
              <a:rPr lang="en-US" sz="1600" dirty="0" smtClean="0">
                <a:solidFill>
                  <a:srgbClr val="FF0000"/>
                </a:solidFill>
                <a:latin typeface="Times New Roman" pitchFamily="18" charset="0"/>
                <a:cs typeface="Times New Roman" pitchFamily="18" charset="0"/>
              </a:rPr>
              <a:t>Modes of Cylindrical Waveguide-3</a:t>
            </a:r>
            <a:endParaRPr lang="en-US" sz="1600" dirty="0"/>
          </a:p>
        </p:txBody>
      </p:sp>
      <p:sp>
        <p:nvSpPr>
          <p:cNvPr id="3" name="Content Placeholder 2"/>
          <p:cNvSpPr>
            <a:spLocks noGrp="1"/>
          </p:cNvSpPr>
          <p:nvPr>
            <p:ph idx="1"/>
          </p:nvPr>
        </p:nvSpPr>
        <p:spPr>
          <a:xfrm>
            <a:off x="152400" y="228600"/>
            <a:ext cx="8839200" cy="6172200"/>
          </a:xfrm>
        </p:spPr>
        <p:txBody>
          <a:bodyPr>
            <a:normAutofit fontScale="92500" lnSpcReduction="10000"/>
          </a:bodyPr>
          <a:lstStyle/>
          <a:p>
            <a:pPr algn="just"/>
            <a:r>
              <a:rPr lang="en-US" sz="1700" dirty="0" smtClean="0">
                <a:solidFill>
                  <a:srgbClr val="0070C0"/>
                </a:solidFill>
                <a:latin typeface="Times New Roman" pitchFamily="18" charset="0"/>
                <a:cs typeface="Times New Roman" pitchFamily="18" charset="0"/>
              </a:rPr>
              <a:t>The </a:t>
            </a:r>
            <a:r>
              <a:rPr lang="en-US" sz="1700" dirty="0" err="1" smtClean="0">
                <a:solidFill>
                  <a:srgbClr val="0070C0"/>
                </a:solidFill>
                <a:latin typeface="Times New Roman" pitchFamily="18" charset="0"/>
                <a:cs typeface="Times New Roman" pitchFamily="18" charset="0"/>
              </a:rPr>
              <a:t>superpositions</a:t>
            </a:r>
            <a:r>
              <a:rPr lang="en-US" sz="1700" dirty="0" smtClean="0">
                <a:solidFill>
                  <a:srgbClr val="0070C0"/>
                </a:solidFill>
                <a:latin typeface="Times New Roman" pitchFamily="18" charset="0"/>
                <a:cs typeface="Times New Roman" pitchFamily="18" charset="0"/>
              </a:rPr>
              <a:t> of these degenerating modes characterized by a common propagation constant correspond to particular LP modes regardless of their HE, EH, TE or TM field configurations. </a:t>
            </a:r>
          </a:p>
          <a:p>
            <a:pPr algn="just"/>
            <a:r>
              <a:rPr lang="en-US" sz="1700" dirty="0" smtClean="0">
                <a:solidFill>
                  <a:srgbClr val="0070C0"/>
                </a:solidFill>
                <a:latin typeface="Times New Roman" pitchFamily="18" charset="0"/>
                <a:cs typeface="Times New Roman" pitchFamily="18" charset="0"/>
              </a:rPr>
              <a:t>This linear combination of degenerate modes obtained from the exact solution produces a useful simplification in the analysis of weakly guiding fibers.</a:t>
            </a:r>
          </a:p>
          <a:p>
            <a:pPr algn="just"/>
            <a:endParaRPr lang="en-US" sz="2000" dirty="0" smtClean="0">
              <a:latin typeface="Times New Roman" pitchFamily="18" charset="0"/>
              <a:cs typeface="Times New Roman" pitchFamily="18" charset="0"/>
            </a:endParaRPr>
          </a:p>
          <a:p>
            <a:pPr algn="just"/>
            <a:r>
              <a:rPr lang="en-US" sz="2000" dirty="0" smtClean="0">
                <a:solidFill>
                  <a:srgbClr val="FF0000"/>
                </a:solidFill>
                <a:latin typeface="Times New Roman" pitchFamily="18" charset="0"/>
                <a:cs typeface="Times New Roman" pitchFamily="18" charset="0"/>
              </a:rPr>
              <a:t>The relationship between the traditional HE, EH, TE and TM mode designations and the </a:t>
            </a:r>
            <a:r>
              <a:rPr lang="en-US" sz="2000" dirty="0" err="1" smtClean="0">
                <a:solidFill>
                  <a:srgbClr val="FF0000"/>
                </a:solidFill>
                <a:latin typeface="Times New Roman" pitchFamily="18" charset="0"/>
                <a:cs typeface="Times New Roman" pitchFamily="18" charset="0"/>
              </a:rPr>
              <a:t>LP</a:t>
            </a:r>
            <a:r>
              <a:rPr lang="en-US" sz="1200" i="1" dirty="0" err="1" smtClean="0">
                <a:solidFill>
                  <a:srgbClr val="FF0000"/>
                </a:solidFill>
                <a:latin typeface="Times New Roman" pitchFamily="18" charset="0"/>
                <a:cs typeface="Times New Roman" pitchFamily="18" charset="0"/>
              </a:rPr>
              <a:t>lm</a:t>
            </a:r>
            <a:r>
              <a:rPr lang="en-US" sz="2000" i="1" dirty="0" smtClean="0">
                <a:solidFill>
                  <a:srgbClr val="FF0000"/>
                </a:solidFill>
                <a:latin typeface="Times New Roman" pitchFamily="18" charset="0"/>
                <a:cs typeface="Times New Roman" pitchFamily="18" charset="0"/>
              </a:rPr>
              <a:t> mode designations is shown in Table 2.1.</a:t>
            </a:r>
          </a:p>
          <a:p>
            <a:pPr algn="just"/>
            <a:endParaRPr lang="en-US" sz="2000" i="1" dirty="0" smtClean="0">
              <a:latin typeface="Times New Roman" pitchFamily="18" charset="0"/>
              <a:cs typeface="Times New Roman" pitchFamily="18" charset="0"/>
            </a:endParaRPr>
          </a:p>
          <a:p>
            <a:pPr algn="just"/>
            <a:r>
              <a:rPr lang="en-US" sz="2000" i="1" dirty="0" smtClean="0">
                <a:solidFill>
                  <a:srgbClr val="00B050"/>
                </a:solidFill>
                <a:latin typeface="Times New Roman" pitchFamily="18" charset="0"/>
                <a:cs typeface="Times New Roman" pitchFamily="18" charset="0"/>
              </a:rPr>
              <a:t>The mode subscripts l and m are related </a:t>
            </a:r>
            <a:r>
              <a:rPr lang="en-US" sz="2000" dirty="0" smtClean="0">
                <a:solidFill>
                  <a:srgbClr val="00B050"/>
                </a:solidFill>
                <a:latin typeface="Times New Roman" pitchFamily="18" charset="0"/>
                <a:cs typeface="Times New Roman" pitchFamily="18" charset="0"/>
              </a:rPr>
              <a:t>to the electric field intensity profile for a particular LP mode (see Figure 2.15(d)). </a:t>
            </a:r>
          </a:p>
          <a:p>
            <a:pPr algn="just"/>
            <a:endParaRPr lang="en-US" sz="2000" dirty="0" smtClean="0">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There are in general </a:t>
            </a:r>
            <a:r>
              <a:rPr lang="en-US" sz="2000" dirty="0" smtClean="0">
                <a:solidFill>
                  <a:srgbClr val="00B0F0"/>
                </a:solidFill>
                <a:latin typeface="Times New Roman" pitchFamily="18" charset="0"/>
                <a:cs typeface="Times New Roman" pitchFamily="18" charset="0"/>
              </a:rPr>
              <a:t>2</a:t>
            </a:r>
            <a:r>
              <a:rPr lang="en-US" sz="2000" i="1" dirty="0" smtClean="0">
                <a:solidFill>
                  <a:srgbClr val="00B0F0"/>
                </a:solidFill>
                <a:latin typeface="Times New Roman" pitchFamily="18" charset="0"/>
                <a:cs typeface="Times New Roman" pitchFamily="18" charset="0"/>
              </a:rPr>
              <a:t>l field maxima around the circumference of the fiber core </a:t>
            </a:r>
            <a:r>
              <a:rPr lang="en-US" sz="2000" i="1" dirty="0" smtClean="0">
                <a:solidFill>
                  <a:srgbClr val="0070C0"/>
                </a:solidFill>
                <a:latin typeface="Times New Roman" pitchFamily="18" charset="0"/>
                <a:cs typeface="Times New Roman" pitchFamily="18" charset="0"/>
              </a:rPr>
              <a:t>and </a:t>
            </a:r>
            <a:r>
              <a:rPr lang="en-US" sz="2000" i="1" dirty="0" smtClean="0">
                <a:solidFill>
                  <a:srgbClr val="FF0000"/>
                </a:solidFill>
                <a:latin typeface="Times New Roman" pitchFamily="18" charset="0"/>
                <a:cs typeface="Times New Roman" pitchFamily="18" charset="0"/>
              </a:rPr>
              <a:t>m field </a:t>
            </a:r>
            <a:r>
              <a:rPr lang="en-US" sz="2000" dirty="0" smtClean="0">
                <a:solidFill>
                  <a:srgbClr val="FF0000"/>
                </a:solidFill>
                <a:latin typeface="Times New Roman" pitchFamily="18" charset="0"/>
                <a:cs typeface="Times New Roman" pitchFamily="18" charset="0"/>
              </a:rPr>
              <a:t>maxima along a radius vector. </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Furthermore, it may be observed from Table 2.1 </a:t>
            </a:r>
            <a:r>
              <a:rPr lang="en-US" sz="2000" dirty="0" smtClean="0">
                <a:solidFill>
                  <a:srgbClr val="00B0F0"/>
                </a:solidFill>
                <a:latin typeface="Times New Roman" pitchFamily="18" charset="0"/>
                <a:cs typeface="Times New Roman" pitchFamily="18" charset="0"/>
              </a:rPr>
              <a:t>that the notation for labeling the HE and EH modes has changed from that specified for the exact solution in the cylindrical waveguide</a:t>
            </a:r>
            <a:r>
              <a:rPr lang="en-US" sz="2000" dirty="0" smtClean="0">
                <a:latin typeface="Times New Roman" pitchFamily="18" charset="0"/>
                <a:cs typeface="Times New Roman" pitchFamily="18" charset="0"/>
              </a:rPr>
              <a:t> mentioned previously. </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The subscript </a:t>
            </a:r>
            <a:r>
              <a:rPr lang="en-US" sz="2000" i="1" dirty="0" smtClean="0">
                <a:solidFill>
                  <a:srgbClr val="FF0000"/>
                </a:solidFill>
                <a:latin typeface="Times New Roman" pitchFamily="18" charset="0"/>
                <a:cs typeface="Times New Roman" pitchFamily="18" charset="0"/>
              </a:rPr>
              <a:t>l in the LP </a:t>
            </a:r>
            <a:r>
              <a:rPr lang="en-US" sz="2000" dirty="0" smtClean="0">
                <a:solidFill>
                  <a:srgbClr val="FF0000"/>
                </a:solidFill>
                <a:latin typeface="Times New Roman" pitchFamily="18" charset="0"/>
                <a:cs typeface="Times New Roman" pitchFamily="18" charset="0"/>
              </a:rPr>
              <a:t>notation </a:t>
            </a:r>
            <a:r>
              <a:rPr lang="en-US" sz="2000" dirty="0" smtClean="0">
                <a:latin typeface="Times New Roman" pitchFamily="18" charset="0"/>
                <a:cs typeface="Times New Roman" pitchFamily="18" charset="0"/>
              </a:rPr>
              <a:t>now corresponds to </a:t>
            </a:r>
            <a:r>
              <a:rPr lang="en-US" sz="2000" dirty="0" smtClean="0">
                <a:solidFill>
                  <a:srgbClr val="FF0000"/>
                </a:solidFill>
                <a:latin typeface="Times New Roman" pitchFamily="18" charset="0"/>
                <a:cs typeface="Times New Roman" pitchFamily="18" charset="0"/>
              </a:rPr>
              <a:t>HE and EH modes </a:t>
            </a:r>
            <a:r>
              <a:rPr lang="en-US" sz="2000" dirty="0" smtClean="0">
                <a:latin typeface="Times New Roman" pitchFamily="18" charset="0"/>
                <a:cs typeface="Times New Roman" pitchFamily="18" charset="0"/>
              </a:rPr>
              <a:t>with </a:t>
            </a:r>
            <a:r>
              <a:rPr lang="en-US" sz="2000" dirty="0" smtClean="0">
                <a:solidFill>
                  <a:srgbClr val="FF0000"/>
                </a:solidFill>
                <a:latin typeface="Times New Roman" pitchFamily="18" charset="0"/>
                <a:cs typeface="Times New Roman" pitchFamily="18" charset="0"/>
              </a:rPr>
              <a:t>labels </a:t>
            </a:r>
            <a:r>
              <a:rPr lang="en-US" sz="2000" i="1" dirty="0" smtClean="0">
                <a:solidFill>
                  <a:srgbClr val="FF0000"/>
                </a:solidFill>
                <a:latin typeface="Times New Roman" pitchFamily="18" charset="0"/>
                <a:cs typeface="Times New Roman" pitchFamily="18" charset="0"/>
              </a:rPr>
              <a:t>l + 1 and l − 1 respectively.</a:t>
            </a:r>
            <a:endParaRPr lang="en-US" sz="2000"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80</a:t>
            </a:fld>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09600"/>
          </a:xfrm>
        </p:spPr>
        <p:txBody>
          <a:bodyPr>
            <a:normAutofit fontScale="90000"/>
          </a:bodyPr>
          <a:lstStyle/>
          <a:p>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57200" y="1524000"/>
            <a:ext cx="8305800" cy="3962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81</a:t>
            </a:fld>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09600"/>
          </a:xfrm>
        </p:spPr>
        <p:txBody>
          <a:bodyPr>
            <a:normAutofit fontScale="90000"/>
          </a:bodyPr>
          <a:lstStyle/>
          <a:p>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685800" y="228599"/>
            <a:ext cx="7924800" cy="6172201"/>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82</a:t>
            </a:fld>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1600" dirty="0" smtClean="0">
                <a:solidFill>
                  <a:srgbClr val="FF0000"/>
                </a:solidFill>
                <a:latin typeface="Times New Roman" pitchFamily="18" charset="0"/>
                <a:cs typeface="Times New Roman" pitchFamily="18" charset="0"/>
              </a:rPr>
              <a:t>Modes of Cylindrical Waveguide-4</a:t>
            </a:r>
            <a:endParaRPr lang="en-US" sz="1600" dirty="0"/>
          </a:p>
        </p:txBody>
      </p:sp>
      <p:sp>
        <p:nvSpPr>
          <p:cNvPr id="3" name="Content Placeholder 2"/>
          <p:cNvSpPr>
            <a:spLocks noGrp="1"/>
          </p:cNvSpPr>
          <p:nvPr>
            <p:ph idx="1"/>
          </p:nvPr>
        </p:nvSpPr>
        <p:spPr>
          <a:xfrm>
            <a:off x="152400" y="457200"/>
            <a:ext cx="8839200" cy="5943600"/>
          </a:xfrm>
        </p:spPr>
        <p:txBody>
          <a:bodyPr>
            <a:normAutofit/>
          </a:bodyPr>
          <a:lstStyle/>
          <a:p>
            <a:pPr algn="just"/>
            <a:r>
              <a:rPr lang="en-US" sz="2400" dirty="0" smtClean="0">
                <a:solidFill>
                  <a:srgbClr val="FF0000"/>
                </a:solidFill>
                <a:latin typeface="Times New Roman" pitchFamily="18" charset="0"/>
                <a:cs typeface="Times New Roman" pitchFamily="18" charset="0"/>
              </a:rPr>
              <a:t>The electric field intensity profiles for the lowest three LP modes, together with the electric field distribution of their constituent exact modes, are shown in Figure 2.15.</a:t>
            </a:r>
          </a:p>
          <a:p>
            <a:pPr algn="just"/>
            <a:endParaRPr lang="en-US" sz="2400" dirty="0" smtClean="0">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It may be observed from the field configurations of the exact modes that the field strength in the transverse direction (</a:t>
            </a:r>
            <a:r>
              <a:rPr lang="en-US" sz="2400" i="1" dirty="0" smtClean="0">
                <a:solidFill>
                  <a:srgbClr val="00B050"/>
                </a:solidFill>
                <a:latin typeface="Times New Roman" pitchFamily="18" charset="0"/>
                <a:cs typeface="Times New Roman" pitchFamily="18" charset="0"/>
              </a:rPr>
              <a:t>E</a:t>
            </a:r>
            <a:r>
              <a:rPr lang="en-US" sz="1600" i="1" dirty="0" smtClean="0">
                <a:solidFill>
                  <a:srgbClr val="00B050"/>
                </a:solidFill>
                <a:latin typeface="Times New Roman" pitchFamily="18" charset="0"/>
                <a:cs typeface="Times New Roman" pitchFamily="18" charset="0"/>
              </a:rPr>
              <a:t>x</a:t>
            </a:r>
            <a:r>
              <a:rPr lang="en-US" sz="2400" i="1" dirty="0" smtClean="0">
                <a:solidFill>
                  <a:srgbClr val="00B050"/>
                </a:solidFill>
                <a:latin typeface="Times New Roman" pitchFamily="18" charset="0"/>
                <a:cs typeface="Times New Roman" pitchFamily="18" charset="0"/>
              </a:rPr>
              <a:t> or </a:t>
            </a:r>
            <a:r>
              <a:rPr lang="en-US" sz="2400" i="1" dirty="0" err="1" smtClean="0">
                <a:solidFill>
                  <a:srgbClr val="00B050"/>
                </a:solidFill>
                <a:latin typeface="Times New Roman" pitchFamily="18" charset="0"/>
                <a:cs typeface="Times New Roman" pitchFamily="18" charset="0"/>
              </a:rPr>
              <a:t>E</a:t>
            </a:r>
            <a:r>
              <a:rPr lang="en-US" sz="1400" i="1" dirty="0" err="1" smtClean="0">
                <a:solidFill>
                  <a:srgbClr val="00B050"/>
                </a:solidFill>
                <a:latin typeface="Times New Roman" pitchFamily="18" charset="0"/>
                <a:cs typeface="Times New Roman" pitchFamily="18" charset="0"/>
              </a:rPr>
              <a:t>y</a:t>
            </a:r>
            <a:r>
              <a:rPr lang="en-US" sz="2400" i="1" dirty="0" smtClean="0">
                <a:solidFill>
                  <a:srgbClr val="00B050"/>
                </a:solidFill>
                <a:latin typeface="Times New Roman" pitchFamily="18" charset="0"/>
                <a:cs typeface="Times New Roman" pitchFamily="18" charset="0"/>
              </a:rPr>
              <a:t>) is identical for the modes which belong to the same LP </a:t>
            </a:r>
            <a:r>
              <a:rPr lang="en-US" sz="2400" dirty="0" smtClean="0">
                <a:solidFill>
                  <a:srgbClr val="00B050"/>
                </a:solidFill>
                <a:latin typeface="Times New Roman" pitchFamily="18" charset="0"/>
                <a:cs typeface="Times New Roman" pitchFamily="18" charset="0"/>
              </a:rPr>
              <a:t>mode. </a:t>
            </a:r>
          </a:p>
          <a:p>
            <a:pPr algn="just"/>
            <a:endParaRPr lang="en-US" sz="2400" dirty="0" smtClean="0">
              <a:latin typeface="Times New Roman" pitchFamily="18" charset="0"/>
              <a:cs typeface="Times New Roman" pitchFamily="18" charset="0"/>
            </a:endParaRPr>
          </a:p>
          <a:p>
            <a:pPr algn="just"/>
            <a:r>
              <a:rPr lang="en-US" sz="2400" dirty="0" smtClean="0">
                <a:solidFill>
                  <a:srgbClr val="00B0F0"/>
                </a:solidFill>
                <a:latin typeface="Times New Roman" pitchFamily="18" charset="0"/>
                <a:cs typeface="Times New Roman" pitchFamily="18" charset="0"/>
              </a:rPr>
              <a:t>Hence the origin of the term ‘linearly polarized’.</a:t>
            </a:r>
          </a:p>
          <a:p>
            <a:endParaRPr lang="en-US" dirty="0"/>
          </a:p>
        </p:txBody>
      </p:sp>
      <p:sp>
        <p:nvSpPr>
          <p:cNvPr id="4" name="Slide Number Placeholder 3"/>
          <p:cNvSpPr>
            <a:spLocks noGrp="1"/>
          </p:cNvSpPr>
          <p:nvPr>
            <p:ph type="sldNum" sz="quarter" idx="12"/>
          </p:nvPr>
        </p:nvSpPr>
        <p:spPr/>
        <p:txBody>
          <a:bodyPr/>
          <a:lstStyle/>
          <a:p>
            <a:fld id="{40559E51-68F2-47B4-AE25-981F6705BCEA}" type="slidenum">
              <a:rPr lang="en-US" smtClean="0"/>
              <a:pPr/>
              <a:t>83</a:t>
            </a:fld>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1800" dirty="0" smtClean="0">
                <a:solidFill>
                  <a:srgbClr val="FF0000"/>
                </a:solidFill>
                <a:latin typeface="Times New Roman" pitchFamily="18" charset="0"/>
                <a:cs typeface="Times New Roman" pitchFamily="18" charset="0"/>
              </a:rPr>
              <a:t>Modes of Cylindrical Waveguide-5</a:t>
            </a:r>
            <a:endParaRPr lang="en-US" sz="1800" dirty="0"/>
          </a:p>
        </p:txBody>
      </p:sp>
      <p:sp>
        <p:nvSpPr>
          <p:cNvPr id="3" name="Content Placeholder 2"/>
          <p:cNvSpPr>
            <a:spLocks noGrp="1"/>
          </p:cNvSpPr>
          <p:nvPr>
            <p:ph idx="1"/>
          </p:nvPr>
        </p:nvSpPr>
        <p:spPr>
          <a:xfrm>
            <a:off x="0" y="2286000"/>
            <a:ext cx="8839200" cy="838200"/>
          </a:xfrm>
        </p:spPr>
        <p:txBody>
          <a:bodyPr>
            <a:normAutofit fontScale="85000" lnSpcReduction="20000"/>
          </a:bodyPr>
          <a:lstStyle/>
          <a:p>
            <a:pPr algn="just"/>
            <a:r>
              <a:rPr lang="en-US" sz="2400" dirty="0" smtClean="0">
                <a:latin typeface="Times New Roman" pitchFamily="18" charset="0"/>
                <a:cs typeface="Times New Roman" pitchFamily="18" charset="0"/>
              </a:rPr>
              <a:t>Using Eq. (2.31) for the </a:t>
            </a:r>
            <a:r>
              <a:rPr lang="en-US" sz="2400" dirty="0" smtClean="0">
                <a:solidFill>
                  <a:srgbClr val="00B0F0"/>
                </a:solidFill>
                <a:latin typeface="Times New Roman" pitchFamily="18" charset="0"/>
                <a:cs typeface="Times New Roman" pitchFamily="18" charset="0"/>
              </a:rPr>
              <a:t>cylindrical homogeneous core waveguide under the weak guidance conditions</a:t>
            </a:r>
            <a:r>
              <a:rPr lang="en-US" sz="2400" dirty="0" smtClean="0">
                <a:latin typeface="Times New Roman" pitchFamily="18" charset="0"/>
                <a:cs typeface="Times New Roman" pitchFamily="18" charset="0"/>
              </a:rPr>
              <a:t> outlined above, the </a:t>
            </a:r>
            <a:r>
              <a:rPr lang="en-US" sz="2400" dirty="0" smtClean="0">
                <a:solidFill>
                  <a:srgbClr val="FF0000"/>
                </a:solidFill>
                <a:latin typeface="Times New Roman" pitchFamily="18" charset="0"/>
                <a:cs typeface="Times New Roman" pitchFamily="18" charset="0"/>
              </a:rPr>
              <a:t>scalar wave equation can be written in the form</a:t>
            </a:r>
          </a:p>
          <a:p>
            <a:endParaRPr lang="en-US" dirty="0"/>
          </a:p>
        </p:txBody>
      </p:sp>
      <p:pic>
        <p:nvPicPr>
          <p:cNvPr id="3075" name="Picture 3"/>
          <p:cNvPicPr>
            <a:picLocks noChangeAspect="1" noChangeArrowheads="1"/>
          </p:cNvPicPr>
          <p:nvPr/>
        </p:nvPicPr>
        <p:blipFill>
          <a:blip r:embed="rId3"/>
          <a:srcRect/>
          <a:stretch>
            <a:fillRect/>
          </a:stretch>
        </p:blipFill>
        <p:spPr bwMode="auto">
          <a:xfrm>
            <a:off x="1143000" y="3124200"/>
            <a:ext cx="6591300" cy="685800"/>
          </a:xfrm>
          <a:prstGeom prst="rect">
            <a:avLst/>
          </a:prstGeom>
          <a:noFill/>
          <a:ln w="9525">
            <a:noFill/>
            <a:miter lim="800000"/>
            <a:headEnd/>
            <a:tailEnd/>
          </a:ln>
          <a:effectLst/>
        </p:spPr>
      </p:pic>
      <p:sp>
        <p:nvSpPr>
          <p:cNvPr id="6" name="Rectangle 5"/>
          <p:cNvSpPr/>
          <p:nvPr/>
        </p:nvSpPr>
        <p:spPr>
          <a:xfrm>
            <a:off x="228600" y="3886200"/>
            <a:ext cx="8763000" cy="1877437"/>
          </a:xfrm>
          <a:prstGeom prst="rect">
            <a:avLst/>
          </a:prstGeom>
        </p:spPr>
        <p:txBody>
          <a:bodyPr wrap="square">
            <a:spAutoFit/>
          </a:bodyPr>
          <a:lstStyle/>
          <a:p>
            <a:r>
              <a:rPr lang="en-US" sz="2000" dirty="0" smtClean="0">
                <a:solidFill>
                  <a:srgbClr val="FF0000"/>
                </a:solidFill>
                <a:latin typeface="Times New Roman" pitchFamily="18" charset="0"/>
                <a:cs typeface="Times New Roman" pitchFamily="18" charset="0"/>
              </a:rPr>
              <a:t>where ψ is the field (</a:t>
            </a:r>
            <a:r>
              <a:rPr lang="en-US" sz="2000" b="1" dirty="0" smtClean="0">
                <a:solidFill>
                  <a:srgbClr val="FF0000"/>
                </a:solidFill>
                <a:latin typeface="Times New Roman" pitchFamily="18" charset="0"/>
                <a:cs typeface="Times New Roman" pitchFamily="18" charset="0"/>
              </a:rPr>
              <a:t>E or H), </a:t>
            </a:r>
            <a:r>
              <a:rPr lang="en-US" sz="2000" b="1" i="1" dirty="0" smtClean="0">
                <a:latin typeface="Times New Roman" pitchFamily="18" charset="0"/>
                <a:cs typeface="Times New Roman" pitchFamily="18" charset="0"/>
              </a:rPr>
              <a:t>n</a:t>
            </a:r>
            <a:r>
              <a:rPr lang="en-US" sz="1050" dirty="0" smtClean="0">
                <a:latin typeface="Times New Roman" pitchFamily="18" charset="0"/>
                <a:cs typeface="Times New Roman" pitchFamily="18" charset="0"/>
              </a:rPr>
              <a:t>1</a:t>
            </a:r>
            <a:r>
              <a:rPr lang="en-US" sz="2000" b="1" i="1" dirty="0" smtClean="0">
                <a:latin typeface="Times New Roman" pitchFamily="18" charset="0"/>
                <a:cs typeface="Times New Roman" pitchFamily="18" charset="0"/>
              </a:rPr>
              <a:t> is the refractive index of the fiber core, </a:t>
            </a:r>
            <a:r>
              <a:rPr lang="en-US" sz="2000" b="1" i="1" dirty="0" smtClean="0">
                <a:solidFill>
                  <a:srgbClr val="00B0F0"/>
                </a:solidFill>
                <a:latin typeface="Times New Roman" pitchFamily="18" charset="0"/>
                <a:cs typeface="Times New Roman" pitchFamily="18" charset="0"/>
              </a:rPr>
              <a:t>k is the propagation </a:t>
            </a:r>
            <a:r>
              <a:rPr lang="en-US" sz="2000" dirty="0" smtClean="0">
                <a:solidFill>
                  <a:srgbClr val="00B0F0"/>
                </a:solidFill>
                <a:latin typeface="Times New Roman" pitchFamily="18" charset="0"/>
                <a:cs typeface="Times New Roman" pitchFamily="18" charset="0"/>
              </a:rPr>
              <a:t>constant for light in a vacuum</a:t>
            </a:r>
            <a:r>
              <a:rPr lang="en-US" sz="2000" dirty="0" smtClean="0">
                <a:latin typeface="Times New Roman" pitchFamily="18" charset="0"/>
                <a:cs typeface="Times New Roman" pitchFamily="18" charset="0"/>
              </a:rPr>
              <a:t>, and </a:t>
            </a:r>
            <a:r>
              <a:rPr lang="en-US" sz="2000" i="1" dirty="0" smtClean="0">
                <a:solidFill>
                  <a:schemeClr val="accent6"/>
                </a:solidFill>
                <a:latin typeface="Times New Roman" pitchFamily="18" charset="0"/>
                <a:cs typeface="Times New Roman" pitchFamily="18" charset="0"/>
              </a:rPr>
              <a:t>r and φ are cylindrical coordinates</a:t>
            </a:r>
            <a:r>
              <a:rPr lang="en-US" sz="2000" i="1" dirty="0" smtClean="0">
                <a:latin typeface="Times New Roman" pitchFamily="18" charset="0"/>
                <a:cs typeface="Times New Roman" pitchFamily="18" charset="0"/>
              </a:rPr>
              <a:t>.</a:t>
            </a:r>
          </a:p>
          <a:p>
            <a:endParaRPr lang="en-US" sz="2000" i="1" dirty="0" smtClean="0">
              <a:latin typeface="Times New Roman" pitchFamily="18" charset="0"/>
              <a:cs typeface="Times New Roman" pitchFamily="18" charset="0"/>
            </a:endParaRPr>
          </a:p>
          <a:p>
            <a:r>
              <a:rPr lang="en-US" sz="2000" dirty="0" smtClean="0">
                <a:solidFill>
                  <a:srgbClr val="00B050"/>
                </a:solidFill>
                <a:latin typeface="Times New Roman" pitchFamily="18" charset="0"/>
                <a:cs typeface="Times New Roman" pitchFamily="18" charset="0"/>
              </a:rPr>
              <a:t>The propagation constants of the guided modes β lie in the range:</a:t>
            </a:r>
          </a:p>
          <a:p>
            <a:endParaRPr lang="en-US" dirty="0" smtClean="0"/>
          </a:p>
          <a:p>
            <a:endParaRPr lang="en-US" dirty="0"/>
          </a:p>
        </p:txBody>
      </p:sp>
      <p:pic>
        <p:nvPicPr>
          <p:cNvPr id="3076" name="Picture 4"/>
          <p:cNvPicPr>
            <a:picLocks noChangeAspect="1" noChangeArrowheads="1"/>
          </p:cNvPicPr>
          <p:nvPr/>
        </p:nvPicPr>
        <p:blipFill>
          <a:blip r:embed="rId4"/>
          <a:srcRect/>
          <a:stretch>
            <a:fillRect/>
          </a:stretch>
        </p:blipFill>
        <p:spPr bwMode="auto">
          <a:xfrm>
            <a:off x="1066800" y="5257800"/>
            <a:ext cx="6438900" cy="304800"/>
          </a:xfrm>
          <a:prstGeom prst="rect">
            <a:avLst/>
          </a:prstGeom>
          <a:noFill/>
          <a:ln w="9525">
            <a:noFill/>
            <a:miter lim="800000"/>
            <a:headEnd/>
            <a:tailEnd/>
          </a:ln>
          <a:effectLst/>
        </p:spPr>
      </p:pic>
      <p:sp>
        <p:nvSpPr>
          <p:cNvPr id="8" name="Rectangle 7"/>
          <p:cNvSpPr/>
          <p:nvPr/>
        </p:nvSpPr>
        <p:spPr>
          <a:xfrm>
            <a:off x="1066800" y="5791200"/>
            <a:ext cx="5638800" cy="369332"/>
          </a:xfrm>
          <a:prstGeom prst="rect">
            <a:avLst/>
          </a:prstGeom>
        </p:spPr>
        <p:txBody>
          <a:bodyPr wrap="square">
            <a:spAutoFit/>
          </a:bodyPr>
          <a:lstStyle/>
          <a:p>
            <a:r>
              <a:rPr lang="en-US" dirty="0" smtClean="0">
                <a:solidFill>
                  <a:srgbClr val="00B0F0"/>
                </a:solidFill>
              </a:rPr>
              <a:t>where </a:t>
            </a:r>
            <a:r>
              <a:rPr lang="en-US" i="1" dirty="0" smtClean="0">
                <a:solidFill>
                  <a:srgbClr val="00B0F0"/>
                </a:solidFill>
              </a:rPr>
              <a:t>n</a:t>
            </a:r>
            <a:r>
              <a:rPr lang="en-US" sz="1050" i="1" dirty="0" smtClean="0">
                <a:solidFill>
                  <a:srgbClr val="00B0F0"/>
                </a:solidFill>
              </a:rPr>
              <a:t>2</a:t>
            </a:r>
            <a:r>
              <a:rPr lang="en-US" i="1" dirty="0" smtClean="0">
                <a:solidFill>
                  <a:srgbClr val="00B0F0"/>
                </a:solidFill>
              </a:rPr>
              <a:t> is the refractive index of the fiber cladding</a:t>
            </a:r>
            <a:r>
              <a:rPr lang="en-US" i="1" dirty="0" smtClean="0"/>
              <a:t>.</a:t>
            </a:r>
            <a:endParaRPr lang="en-US" dirty="0"/>
          </a:p>
        </p:txBody>
      </p:sp>
      <p:pic>
        <p:nvPicPr>
          <p:cNvPr id="1026" name="Picture 2"/>
          <p:cNvPicPr>
            <a:picLocks noChangeAspect="1" noChangeArrowheads="1"/>
          </p:cNvPicPr>
          <p:nvPr/>
        </p:nvPicPr>
        <p:blipFill>
          <a:blip r:embed="rId5"/>
          <a:srcRect/>
          <a:stretch>
            <a:fillRect/>
          </a:stretch>
        </p:blipFill>
        <p:spPr bwMode="auto">
          <a:xfrm>
            <a:off x="152400" y="381000"/>
            <a:ext cx="8534400" cy="1752600"/>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40559E51-68F2-47B4-AE25-981F6705BCEA}" type="slidenum">
              <a:rPr lang="en-US" smtClean="0"/>
              <a:pPr/>
              <a:t>84</a:t>
            </a:fld>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2400" b="1" dirty="0" smtClean="0">
                <a:solidFill>
                  <a:srgbClr val="FF0000"/>
                </a:solidFill>
                <a:latin typeface="Times New Roman" pitchFamily="18" charset="0"/>
                <a:cs typeface="Times New Roman" pitchFamily="18" charset="0"/>
              </a:rPr>
              <a:t>Types of Modes</a:t>
            </a:r>
            <a:endParaRPr lang="en-US" sz="24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304800"/>
            <a:ext cx="9144000" cy="6553200"/>
          </a:xfrm>
        </p:spPr>
        <p:txBody>
          <a:bodyPr/>
          <a:lstStyle/>
          <a:p>
            <a:r>
              <a:rPr lang="en-US" sz="2000" dirty="0" smtClean="0">
                <a:solidFill>
                  <a:srgbClr val="00B050"/>
                </a:solidFill>
                <a:latin typeface="Times New Roman" pitchFamily="18" charset="0"/>
                <a:cs typeface="Times New Roman" pitchFamily="18" charset="0"/>
              </a:rPr>
              <a:t>1) </a:t>
            </a:r>
            <a:r>
              <a:rPr lang="en-US" sz="2000" b="1" dirty="0" smtClean="0">
                <a:solidFill>
                  <a:srgbClr val="00B050"/>
                </a:solidFill>
                <a:latin typeface="Times New Roman" pitchFamily="18" charset="0"/>
                <a:cs typeface="Times New Roman" pitchFamily="18" charset="0"/>
              </a:rPr>
              <a:t>Guided Mode:</a:t>
            </a:r>
            <a:endParaRPr lang="en-US" b="1" dirty="0" smtClean="0">
              <a:solidFill>
                <a:srgbClr val="00B050"/>
              </a:solidFill>
              <a:latin typeface="Times New Roman" pitchFamily="18" charset="0"/>
              <a:cs typeface="Times New Roman" pitchFamily="18" charset="0"/>
            </a:endParaRPr>
          </a:p>
          <a:p>
            <a:pPr algn="just"/>
            <a:r>
              <a:rPr lang="en-US" sz="2000" dirty="0" smtClean="0">
                <a:solidFill>
                  <a:srgbClr val="0070C0"/>
                </a:solidFill>
                <a:latin typeface="Times New Roman" pitchFamily="18" charset="0"/>
                <a:cs typeface="Times New Roman" pitchFamily="18" charset="0"/>
              </a:rPr>
              <a:t>Modes that propagate axially down the fiber are called Guided modes. A mode remains guided as long as </a:t>
            </a:r>
            <a:r>
              <a:rPr lang="el-GR" sz="2000" dirty="0" smtClean="0">
                <a:solidFill>
                  <a:srgbClr val="0070C0"/>
                </a:solidFill>
                <a:latin typeface="Times New Roman" pitchFamily="18" charset="0"/>
                <a:cs typeface="Times New Roman" pitchFamily="18" charset="0"/>
              </a:rPr>
              <a:t>β</a:t>
            </a:r>
            <a:r>
              <a:rPr lang="en-US" sz="2000" dirty="0" smtClean="0">
                <a:solidFill>
                  <a:srgbClr val="0070C0"/>
                </a:solidFill>
                <a:latin typeface="Times New Roman" pitchFamily="18" charset="0"/>
                <a:cs typeface="Times New Roman" pitchFamily="18" charset="0"/>
              </a:rPr>
              <a:t> satisfies the condition</a:t>
            </a:r>
          </a:p>
          <a:p>
            <a:pPr algn="ctr">
              <a:buNone/>
            </a:pPr>
            <a:r>
              <a:rPr lang="en-US" sz="2000" b="1" dirty="0" smtClean="0">
                <a:solidFill>
                  <a:srgbClr val="FF0000"/>
                </a:solidFill>
                <a:latin typeface="Times New Roman" pitchFamily="18" charset="0"/>
                <a:cs typeface="Times New Roman" pitchFamily="18" charset="0"/>
              </a:rPr>
              <a:t>n</a:t>
            </a:r>
            <a:r>
              <a:rPr lang="en-US" sz="1050" b="1" dirty="0" smtClean="0">
                <a:solidFill>
                  <a:srgbClr val="FF0000"/>
                </a:solidFill>
                <a:latin typeface="Times New Roman" pitchFamily="18" charset="0"/>
                <a:cs typeface="Times New Roman" pitchFamily="18" charset="0"/>
              </a:rPr>
              <a:t>2</a:t>
            </a:r>
            <a:r>
              <a:rPr lang="en-US" sz="2000" b="1" dirty="0" smtClean="0">
                <a:solidFill>
                  <a:srgbClr val="FF0000"/>
                </a:solidFill>
                <a:latin typeface="Times New Roman" pitchFamily="18" charset="0"/>
                <a:cs typeface="Times New Roman" pitchFamily="18" charset="0"/>
              </a:rPr>
              <a:t>k &lt; </a:t>
            </a:r>
            <a:r>
              <a:rPr lang="el-GR" sz="2000" b="1" dirty="0" smtClean="0">
                <a:solidFill>
                  <a:srgbClr val="FF0000"/>
                </a:solidFill>
                <a:latin typeface="Times New Roman" pitchFamily="18" charset="0"/>
                <a:cs typeface="Times New Roman" pitchFamily="18" charset="0"/>
              </a:rPr>
              <a:t>β</a:t>
            </a:r>
            <a:r>
              <a:rPr lang="en-US" sz="2000" b="1" dirty="0" smtClean="0">
                <a:solidFill>
                  <a:srgbClr val="FF0000"/>
                </a:solidFill>
                <a:latin typeface="Times New Roman" pitchFamily="18" charset="0"/>
                <a:cs typeface="Times New Roman" pitchFamily="18" charset="0"/>
              </a:rPr>
              <a:t> &lt; n</a:t>
            </a:r>
            <a:r>
              <a:rPr lang="en-US" sz="1050" b="1" dirty="0" smtClean="0">
                <a:solidFill>
                  <a:srgbClr val="FF0000"/>
                </a:solidFill>
                <a:latin typeface="Times New Roman" pitchFamily="18" charset="0"/>
                <a:cs typeface="Times New Roman" pitchFamily="18" charset="0"/>
              </a:rPr>
              <a:t>1</a:t>
            </a:r>
            <a:r>
              <a:rPr lang="en-US" sz="2000" b="1" dirty="0" smtClean="0">
                <a:solidFill>
                  <a:srgbClr val="FF0000"/>
                </a:solidFill>
                <a:latin typeface="Times New Roman" pitchFamily="18" charset="0"/>
                <a:cs typeface="Times New Roman" pitchFamily="18" charset="0"/>
              </a:rPr>
              <a:t>k</a:t>
            </a:r>
          </a:p>
          <a:p>
            <a:pPr>
              <a:buNone/>
            </a:pPr>
            <a:r>
              <a:rPr lang="en-US" sz="1600" b="1" dirty="0" smtClean="0">
                <a:solidFill>
                  <a:srgbClr val="FF0000"/>
                </a:solidFill>
                <a:latin typeface="Times New Roman" pitchFamily="18" charset="0"/>
                <a:cs typeface="Times New Roman" pitchFamily="18" charset="0"/>
              </a:rPr>
              <a:t>	       Where   n</a:t>
            </a:r>
            <a:r>
              <a:rPr lang="en-US" sz="900" b="1" dirty="0" smtClean="0">
                <a:solidFill>
                  <a:srgbClr val="FF0000"/>
                </a:solidFill>
                <a:latin typeface="Times New Roman" pitchFamily="18" charset="0"/>
                <a:cs typeface="Times New Roman" pitchFamily="18" charset="0"/>
              </a:rPr>
              <a:t>1, </a:t>
            </a:r>
            <a:r>
              <a:rPr lang="en-US" sz="1600" b="1" dirty="0" smtClean="0">
                <a:solidFill>
                  <a:srgbClr val="FF0000"/>
                </a:solidFill>
                <a:latin typeface="Times New Roman" pitchFamily="18" charset="0"/>
                <a:cs typeface="Times New Roman" pitchFamily="18" charset="0"/>
              </a:rPr>
              <a:t>n</a:t>
            </a:r>
            <a:r>
              <a:rPr lang="en-US" sz="1000" b="1" dirty="0" smtClean="0">
                <a:solidFill>
                  <a:srgbClr val="FF0000"/>
                </a:solidFill>
                <a:latin typeface="Times New Roman" pitchFamily="18" charset="0"/>
                <a:cs typeface="Times New Roman" pitchFamily="18" charset="0"/>
              </a:rPr>
              <a:t>2</a:t>
            </a:r>
            <a:r>
              <a:rPr lang="en-US" sz="1600" b="1" dirty="0" smtClean="0">
                <a:solidFill>
                  <a:srgbClr val="FF0000"/>
                </a:solidFill>
                <a:latin typeface="Times New Roman" pitchFamily="18" charset="0"/>
                <a:cs typeface="Times New Roman" pitchFamily="18" charset="0"/>
              </a:rPr>
              <a:t>  are refractive index of core and cladding respectively,    K= 2</a:t>
            </a:r>
            <a:r>
              <a:rPr lang="el-GR" sz="1600" b="1" dirty="0" smtClean="0">
                <a:solidFill>
                  <a:srgbClr val="FF0000"/>
                </a:solidFill>
                <a:latin typeface="Times New Roman" pitchFamily="18" charset="0"/>
                <a:cs typeface="Times New Roman" pitchFamily="18" charset="0"/>
              </a:rPr>
              <a:t>π</a:t>
            </a:r>
            <a:r>
              <a:rPr lang="en-US" sz="1600" b="1" dirty="0" smtClean="0">
                <a:solidFill>
                  <a:srgbClr val="FF0000"/>
                </a:solidFill>
                <a:latin typeface="Times New Roman" pitchFamily="18" charset="0"/>
                <a:cs typeface="Times New Roman" pitchFamily="18" charset="0"/>
              </a:rPr>
              <a:t> / </a:t>
            </a:r>
            <a:r>
              <a:rPr lang="el-GR" sz="1600" b="1" dirty="0" smtClean="0">
                <a:solidFill>
                  <a:srgbClr val="FF0000"/>
                </a:solidFill>
                <a:latin typeface="Times New Roman" pitchFamily="18" charset="0"/>
                <a:cs typeface="Times New Roman" pitchFamily="18" charset="0"/>
              </a:rPr>
              <a:t>λ</a:t>
            </a:r>
            <a:endParaRPr lang="en-US" sz="1600" b="1" dirty="0" smtClean="0">
              <a:solidFill>
                <a:srgbClr val="FF0000"/>
              </a:solidFill>
              <a:latin typeface="Times New Roman" pitchFamily="18" charset="0"/>
              <a:cs typeface="Times New Roman" pitchFamily="18" charset="0"/>
            </a:endParaRPr>
          </a:p>
          <a:p>
            <a:r>
              <a:rPr lang="en-US" sz="2000" b="1" dirty="0" smtClean="0">
                <a:solidFill>
                  <a:srgbClr val="00B050"/>
                </a:solidFill>
                <a:latin typeface="Times New Roman" pitchFamily="18" charset="0"/>
                <a:cs typeface="Times New Roman" pitchFamily="18" charset="0"/>
              </a:rPr>
              <a:t>2) Radiation Modes:</a:t>
            </a:r>
          </a:p>
          <a:p>
            <a:pPr algn="just"/>
            <a:r>
              <a:rPr lang="en-US" sz="2000" dirty="0" smtClean="0">
                <a:solidFill>
                  <a:srgbClr val="0070C0"/>
                </a:solidFill>
                <a:latin typeface="Times New Roman" pitchFamily="18" charset="0"/>
                <a:cs typeface="Times New Roman" pitchFamily="18" charset="0"/>
              </a:rPr>
              <a:t>Modes that carry energy out of the core to dissipate are called Radiation modes. These modes are partially propagated inside the core and partially transmitted into the cladding.</a:t>
            </a:r>
          </a:p>
          <a:p>
            <a:pPr algn="just"/>
            <a:r>
              <a:rPr lang="en-US" sz="2000" b="1" dirty="0" smtClean="0">
                <a:solidFill>
                  <a:srgbClr val="00B050"/>
                </a:solidFill>
                <a:latin typeface="Times New Roman" pitchFamily="18" charset="0"/>
                <a:cs typeface="Times New Roman" pitchFamily="18" charset="0"/>
              </a:rPr>
              <a:t>3) Leaky Modes:</a:t>
            </a:r>
          </a:p>
          <a:p>
            <a:pPr algn="just"/>
            <a:r>
              <a:rPr lang="en-US" sz="2000" dirty="0" smtClean="0">
                <a:solidFill>
                  <a:srgbClr val="0070C0"/>
                </a:solidFill>
                <a:latin typeface="Times New Roman" pitchFamily="18" charset="0"/>
                <a:cs typeface="Times New Roman" pitchFamily="18" charset="0"/>
              </a:rPr>
              <a:t>The third type of mode possible in an optical fiber is called a leaky mode. </a:t>
            </a:r>
          </a:p>
          <a:p>
            <a:pPr algn="just"/>
            <a:r>
              <a:rPr lang="en-US" sz="2000" dirty="0" smtClean="0">
                <a:solidFill>
                  <a:srgbClr val="0070C0"/>
                </a:solidFill>
                <a:latin typeface="Times New Roman" pitchFamily="18" charset="0"/>
                <a:cs typeface="Times New Roman" pitchFamily="18" charset="0"/>
              </a:rPr>
              <a:t>Such modes are not a part of the solutions to Maxwell’s equations as applied to a waveguide. </a:t>
            </a:r>
          </a:p>
          <a:p>
            <a:pPr algn="just"/>
            <a:r>
              <a:rPr lang="en-US" sz="2000" dirty="0" smtClean="0">
                <a:solidFill>
                  <a:schemeClr val="accent6"/>
                </a:solidFill>
                <a:latin typeface="Times New Roman" pitchFamily="18" charset="0"/>
                <a:cs typeface="Times New Roman" pitchFamily="18" charset="0"/>
              </a:rPr>
              <a:t>These modes are not totally reflected, as a result of which, the change in amplitude will take place, during the propagation of the ray along the fiber. </a:t>
            </a:r>
          </a:p>
          <a:p>
            <a:pPr algn="just"/>
            <a:r>
              <a:rPr lang="en-US" sz="2000" dirty="0" smtClean="0">
                <a:solidFill>
                  <a:srgbClr val="0070C0"/>
                </a:solidFill>
                <a:latin typeface="Times New Roman" pitchFamily="18" charset="0"/>
                <a:cs typeface="Times New Roman" pitchFamily="18" charset="0"/>
              </a:rPr>
              <a:t>These </a:t>
            </a:r>
            <a:r>
              <a:rPr lang="en-US" sz="2000" dirty="0" smtClean="0">
                <a:solidFill>
                  <a:srgbClr val="FF0000"/>
                </a:solidFill>
                <a:latin typeface="Times New Roman" pitchFamily="18" charset="0"/>
                <a:cs typeface="Times New Roman" pitchFamily="18" charset="0"/>
              </a:rPr>
              <a:t>modes disappear very shortly after being excited</a:t>
            </a:r>
            <a:r>
              <a:rPr lang="en-US" sz="2000" dirty="0" smtClean="0">
                <a:solidFill>
                  <a:srgbClr val="0070C0"/>
                </a:solidFill>
                <a:latin typeface="Times New Roman" pitchFamily="18" charset="0"/>
                <a:cs typeface="Times New Roman" pitchFamily="18" charset="0"/>
              </a:rPr>
              <a:t>, however, a </a:t>
            </a:r>
            <a:r>
              <a:rPr lang="en-US" sz="2000" dirty="0" smtClean="0">
                <a:solidFill>
                  <a:srgbClr val="00B050"/>
                </a:solidFill>
                <a:latin typeface="Times New Roman" pitchFamily="18" charset="0"/>
                <a:cs typeface="Times New Roman" pitchFamily="18" charset="0"/>
              </a:rPr>
              <a:t>few of them might propagate over a significant distance</a:t>
            </a:r>
            <a:r>
              <a:rPr lang="en-US" sz="2000" dirty="0" smtClean="0">
                <a:solidFill>
                  <a:srgbClr val="0070C0"/>
                </a:solidFill>
                <a:latin typeface="Times New Roman" pitchFamily="18" charset="0"/>
                <a:cs typeface="Times New Roman" pitchFamily="18" charset="0"/>
              </a:rPr>
              <a:t>, carrying an essential portion of the total light power transmitted by the fiber.</a:t>
            </a:r>
            <a:endParaRPr lang="en-US" sz="1800" dirty="0" smtClean="0">
              <a:solidFill>
                <a:srgbClr val="0070C0"/>
              </a:solidFill>
              <a:latin typeface="Times New Roman" pitchFamily="18" charset="0"/>
              <a:cs typeface="Times New Roman" pitchFamily="18" charset="0"/>
            </a:endParaRPr>
          </a:p>
          <a:p>
            <a:pPr>
              <a:buNone/>
            </a:pPr>
            <a:endParaRPr lang="en-US" sz="2400" b="1" dirty="0" smtClean="0">
              <a:solidFill>
                <a:srgbClr val="FF0000"/>
              </a:solidFill>
              <a:latin typeface="Times New Roman" pitchFamily="18" charset="0"/>
              <a:cs typeface="Times New Roman" pitchFamily="18" charset="0"/>
            </a:endParaRPr>
          </a:p>
          <a:p>
            <a:pPr>
              <a:buNone/>
            </a:pPr>
            <a:endParaRPr lang="en-US" sz="24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85</a:t>
            </a:fld>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2800" b="1" dirty="0" smtClean="0">
                <a:solidFill>
                  <a:srgbClr val="FF0000"/>
                </a:solidFill>
                <a:latin typeface="Times New Roman" pitchFamily="18" charset="0"/>
                <a:cs typeface="Times New Roman" pitchFamily="18" charset="0"/>
              </a:rPr>
              <a:t>V-Number</a:t>
            </a:r>
            <a:endParaRPr lang="en-US"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457200"/>
            <a:ext cx="8839200" cy="1676400"/>
          </a:xfrm>
        </p:spPr>
        <p:txBody>
          <a:bodyPr>
            <a:normAutofit/>
          </a:bodyPr>
          <a:lstStyle/>
          <a:p>
            <a:pPr algn="just"/>
            <a:r>
              <a:rPr lang="en-US" sz="2000" dirty="0" smtClean="0">
                <a:solidFill>
                  <a:srgbClr val="00B050"/>
                </a:solidFill>
                <a:latin typeface="Times New Roman" pitchFamily="18" charset="0"/>
                <a:cs typeface="Times New Roman" pitchFamily="18" charset="0"/>
              </a:rPr>
              <a:t>The number of modes allowed in a given fiber are determined by </a:t>
            </a:r>
            <a:r>
              <a:rPr lang="en-US" sz="2000" dirty="0" smtClean="0">
                <a:solidFill>
                  <a:srgbClr val="0070C0"/>
                </a:solidFill>
                <a:latin typeface="Times New Roman" pitchFamily="18" charset="0"/>
                <a:cs typeface="Times New Roman" pitchFamily="18" charset="0"/>
              </a:rPr>
              <a:t>a relationship between the </a:t>
            </a:r>
            <a:r>
              <a:rPr lang="en-US" sz="2000" dirty="0" smtClean="0">
                <a:solidFill>
                  <a:srgbClr val="FF0000"/>
                </a:solidFill>
                <a:latin typeface="Times New Roman" pitchFamily="18" charset="0"/>
                <a:cs typeface="Times New Roman" pitchFamily="18" charset="0"/>
              </a:rPr>
              <a:t>wavelength</a:t>
            </a:r>
            <a:r>
              <a:rPr lang="en-US" sz="2000" dirty="0" smtClean="0">
                <a:solidFill>
                  <a:srgbClr val="0070C0"/>
                </a:solidFill>
                <a:latin typeface="Times New Roman" pitchFamily="18" charset="0"/>
                <a:cs typeface="Times New Roman" pitchFamily="18" charset="0"/>
              </a:rPr>
              <a:t> of the light passing through the fiber, </a:t>
            </a:r>
            <a:r>
              <a:rPr lang="en-US" sz="2000" dirty="0" smtClean="0">
                <a:solidFill>
                  <a:srgbClr val="FF0000"/>
                </a:solidFill>
                <a:latin typeface="Times New Roman" pitchFamily="18" charset="0"/>
                <a:cs typeface="Times New Roman" pitchFamily="18" charset="0"/>
              </a:rPr>
              <a:t>core diameter/radius </a:t>
            </a:r>
            <a:r>
              <a:rPr lang="en-US" sz="2000" dirty="0" smtClean="0">
                <a:solidFill>
                  <a:srgbClr val="0070C0"/>
                </a:solidFill>
                <a:latin typeface="Times New Roman" pitchFamily="18" charset="0"/>
                <a:cs typeface="Times New Roman" pitchFamily="18" charset="0"/>
              </a:rPr>
              <a:t>of the fiber and </a:t>
            </a:r>
            <a:r>
              <a:rPr lang="en-US" sz="2000" dirty="0" smtClean="0">
                <a:solidFill>
                  <a:srgbClr val="FF0000"/>
                </a:solidFill>
                <a:latin typeface="Times New Roman" pitchFamily="18" charset="0"/>
                <a:cs typeface="Times New Roman" pitchFamily="18" charset="0"/>
              </a:rPr>
              <a:t>material</a:t>
            </a:r>
            <a:r>
              <a:rPr lang="en-US" sz="2000" dirty="0" smtClean="0">
                <a:solidFill>
                  <a:srgbClr val="0070C0"/>
                </a:solidFill>
                <a:latin typeface="Times New Roman" pitchFamily="18" charset="0"/>
                <a:cs typeface="Times New Roman" pitchFamily="18" charset="0"/>
              </a:rPr>
              <a:t> of the fiber. This relationship is </a:t>
            </a:r>
            <a:r>
              <a:rPr lang="en-US" sz="2000" dirty="0" smtClean="0">
                <a:solidFill>
                  <a:srgbClr val="FF0000"/>
                </a:solidFill>
                <a:latin typeface="Times New Roman" pitchFamily="18" charset="0"/>
                <a:cs typeface="Times New Roman" pitchFamily="18" charset="0"/>
              </a:rPr>
              <a:t>known as V-number or normalized frequency parameter.</a:t>
            </a:r>
          </a:p>
          <a:p>
            <a:pPr algn="just"/>
            <a:r>
              <a:rPr lang="en-US" sz="2000" dirty="0" smtClean="0">
                <a:solidFill>
                  <a:srgbClr val="002060"/>
                </a:solidFill>
                <a:latin typeface="Times New Roman" pitchFamily="18" charset="0"/>
                <a:cs typeface="Times New Roman" pitchFamily="18" charset="0"/>
              </a:rPr>
              <a:t>Mathematically, V- number is expressed as </a:t>
            </a:r>
            <a:endParaRPr lang="en-US" sz="2000" dirty="0">
              <a:solidFill>
                <a:srgbClr val="002060"/>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srcRect/>
          <a:stretch>
            <a:fillRect/>
          </a:stretch>
        </p:blipFill>
        <p:spPr bwMode="auto">
          <a:xfrm>
            <a:off x="533400" y="2362200"/>
            <a:ext cx="8229600" cy="350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86</a:t>
            </a:fld>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2000" b="1" dirty="0" smtClean="0">
                <a:solidFill>
                  <a:srgbClr val="FF0000"/>
                </a:solidFill>
                <a:latin typeface="Times New Roman" pitchFamily="18" charset="0"/>
                <a:cs typeface="Times New Roman" pitchFamily="18" charset="0"/>
              </a:rPr>
              <a:t>Mode coupling-1</a:t>
            </a:r>
            <a:endParaRPr lang="en-US" sz="20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381000"/>
            <a:ext cx="8991600" cy="6019800"/>
          </a:xfrm>
        </p:spPr>
        <p:txBody>
          <a:bodyPr>
            <a:normAutofit/>
          </a:bodyPr>
          <a:lstStyle/>
          <a:p>
            <a:pPr algn="just"/>
            <a:r>
              <a:rPr lang="en-US" sz="2000" dirty="0" smtClean="0">
                <a:solidFill>
                  <a:srgbClr val="0070C0"/>
                </a:solidFill>
                <a:latin typeface="Times New Roman" pitchFamily="18" charset="0"/>
                <a:cs typeface="Times New Roman" pitchFamily="18" charset="0"/>
              </a:rPr>
              <a:t>We have thus far considered the propagation aspects of perfect dielectric waveguides.</a:t>
            </a:r>
          </a:p>
          <a:p>
            <a:pPr algn="just"/>
            <a:r>
              <a:rPr lang="en-US" sz="2000" dirty="0" smtClean="0">
                <a:solidFill>
                  <a:srgbClr val="00B050"/>
                </a:solidFill>
                <a:latin typeface="Times New Roman" pitchFamily="18" charset="0"/>
                <a:cs typeface="Times New Roman" pitchFamily="18" charset="0"/>
              </a:rPr>
              <a:t>However, waveguide </a:t>
            </a:r>
            <a:r>
              <a:rPr lang="en-US" sz="2000" dirty="0" smtClean="0">
                <a:solidFill>
                  <a:srgbClr val="FF0000"/>
                </a:solidFill>
                <a:latin typeface="Times New Roman" pitchFamily="18" charset="0"/>
                <a:cs typeface="Times New Roman" pitchFamily="18" charset="0"/>
              </a:rPr>
              <a:t>perturbations </a:t>
            </a:r>
            <a:r>
              <a:rPr lang="en-US" sz="2000" dirty="0" smtClean="0">
                <a:solidFill>
                  <a:srgbClr val="00B050"/>
                </a:solidFill>
                <a:latin typeface="Times New Roman" pitchFamily="18" charset="0"/>
                <a:cs typeface="Times New Roman" pitchFamily="18" charset="0"/>
              </a:rPr>
              <a:t>such as </a:t>
            </a:r>
            <a:r>
              <a:rPr lang="en-US" sz="2000" dirty="0" smtClean="0">
                <a:solidFill>
                  <a:srgbClr val="FF0000"/>
                </a:solidFill>
                <a:latin typeface="Times New Roman" pitchFamily="18" charset="0"/>
                <a:cs typeface="Times New Roman" pitchFamily="18" charset="0"/>
              </a:rPr>
              <a:t>deviations</a:t>
            </a:r>
            <a:r>
              <a:rPr lang="en-US" sz="2000" dirty="0" smtClean="0">
                <a:solidFill>
                  <a:srgbClr val="00B050"/>
                </a:solidFill>
                <a:latin typeface="Times New Roman" pitchFamily="18" charset="0"/>
                <a:cs typeface="Times New Roman" pitchFamily="18" charset="0"/>
              </a:rPr>
              <a:t> of the </a:t>
            </a:r>
            <a:r>
              <a:rPr lang="en-US" sz="2000" b="1" dirty="0" smtClean="0">
                <a:solidFill>
                  <a:srgbClr val="00B050"/>
                </a:solidFill>
                <a:latin typeface="Times New Roman" pitchFamily="18" charset="0"/>
                <a:cs typeface="Times New Roman" pitchFamily="18" charset="0"/>
              </a:rPr>
              <a:t>fiber </a:t>
            </a:r>
            <a:r>
              <a:rPr lang="en-US" sz="2000" b="1" dirty="0" smtClean="0">
                <a:solidFill>
                  <a:srgbClr val="FF0000"/>
                </a:solidFill>
                <a:latin typeface="Times New Roman" pitchFamily="18" charset="0"/>
                <a:cs typeface="Times New Roman" pitchFamily="18" charset="0"/>
              </a:rPr>
              <a:t>axis</a:t>
            </a:r>
            <a:r>
              <a:rPr lang="en-US" sz="2000" b="1" dirty="0" smtClean="0">
                <a:solidFill>
                  <a:srgbClr val="00B050"/>
                </a:solidFill>
                <a:latin typeface="Times New Roman" pitchFamily="18" charset="0"/>
                <a:cs typeface="Times New Roman" pitchFamily="18" charset="0"/>
              </a:rPr>
              <a:t> from </a:t>
            </a:r>
            <a:r>
              <a:rPr lang="en-US" sz="2000" b="1" dirty="0" smtClean="0">
                <a:solidFill>
                  <a:srgbClr val="FF0000"/>
                </a:solidFill>
                <a:latin typeface="Times New Roman" pitchFamily="18" charset="0"/>
                <a:cs typeface="Times New Roman" pitchFamily="18" charset="0"/>
              </a:rPr>
              <a:t>straightness</a:t>
            </a:r>
            <a:r>
              <a:rPr lang="en-US" sz="2000" b="1" dirty="0" smtClean="0">
                <a:solidFill>
                  <a:srgbClr val="00B050"/>
                </a:solidFill>
                <a:latin typeface="Times New Roman" pitchFamily="18" charset="0"/>
                <a:cs typeface="Times New Roman" pitchFamily="18" charset="0"/>
              </a:rPr>
              <a:t>, </a:t>
            </a:r>
            <a:r>
              <a:rPr lang="en-US" sz="2000" b="1" dirty="0" smtClean="0">
                <a:solidFill>
                  <a:srgbClr val="0070C0"/>
                </a:solidFill>
                <a:latin typeface="Times New Roman" pitchFamily="18" charset="0"/>
                <a:cs typeface="Times New Roman" pitchFamily="18" charset="0"/>
              </a:rPr>
              <a:t>variations in the core diameter</a:t>
            </a:r>
            <a:r>
              <a:rPr lang="en-US" sz="2000" b="1" dirty="0" smtClean="0">
                <a:solidFill>
                  <a:srgbClr val="00B050"/>
                </a:solidFill>
                <a:latin typeface="Times New Roman" pitchFamily="18" charset="0"/>
                <a:cs typeface="Times New Roman" pitchFamily="18" charset="0"/>
              </a:rPr>
              <a:t>, </a:t>
            </a:r>
            <a:r>
              <a:rPr lang="en-US" sz="2000" b="1" dirty="0" smtClean="0">
                <a:solidFill>
                  <a:srgbClr val="C00000"/>
                </a:solidFill>
                <a:latin typeface="Times New Roman" pitchFamily="18" charset="0"/>
                <a:cs typeface="Times New Roman" pitchFamily="18" charset="0"/>
              </a:rPr>
              <a:t>irregularities at the core–cladding interface</a:t>
            </a:r>
            <a:r>
              <a:rPr lang="en-US" sz="2000" b="1" dirty="0" smtClean="0">
                <a:solidFill>
                  <a:srgbClr val="00B050"/>
                </a:solidFill>
                <a:latin typeface="Times New Roman" pitchFamily="18" charset="0"/>
                <a:cs typeface="Times New Roman" pitchFamily="18" charset="0"/>
              </a:rPr>
              <a:t> and </a:t>
            </a:r>
            <a:r>
              <a:rPr lang="en-US" sz="2000" b="1" dirty="0" smtClean="0">
                <a:solidFill>
                  <a:srgbClr val="002060"/>
                </a:solidFill>
                <a:latin typeface="Times New Roman" pitchFamily="18" charset="0"/>
                <a:cs typeface="Times New Roman" pitchFamily="18" charset="0"/>
              </a:rPr>
              <a:t>refractive index variations</a:t>
            </a:r>
            <a:r>
              <a:rPr lang="en-US" sz="2000" dirty="0" smtClean="0">
                <a:solidFill>
                  <a:srgbClr val="002060"/>
                </a:solidFill>
                <a:latin typeface="Times New Roman" pitchFamily="18" charset="0"/>
                <a:cs typeface="Times New Roman" pitchFamily="18" charset="0"/>
              </a:rPr>
              <a:t> </a:t>
            </a:r>
            <a:r>
              <a:rPr lang="en-US" sz="2000" dirty="0" smtClean="0">
                <a:solidFill>
                  <a:srgbClr val="00B050"/>
                </a:solidFill>
                <a:latin typeface="Times New Roman" pitchFamily="18" charset="0"/>
                <a:cs typeface="Times New Roman" pitchFamily="18" charset="0"/>
              </a:rPr>
              <a:t>may change the propagation characteristics of the fiber. </a:t>
            </a:r>
          </a:p>
          <a:p>
            <a:pPr algn="just"/>
            <a:r>
              <a:rPr lang="en-US" sz="2000" dirty="0" smtClean="0">
                <a:solidFill>
                  <a:srgbClr val="FF0000"/>
                </a:solidFill>
                <a:latin typeface="Times New Roman" pitchFamily="18" charset="0"/>
                <a:cs typeface="Times New Roman" pitchFamily="18" charset="0"/>
              </a:rPr>
              <a:t>These will have the effect of coupling energy traveling in one mode to another depending on the specific perturbation.</a:t>
            </a:r>
            <a:endParaRPr lang="en-US" sz="2000" dirty="0">
              <a:solidFill>
                <a:srgbClr val="FF00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533400" y="3200400"/>
            <a:ext cx="7162800" cy="263842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838200" y="6019800"/>
            <a:ext cx="7400925" cy="51435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40559E51-68F2-47B4-AE25-981F6705BCEA}" type="slidenum">
              <a:rPr lang="en-US" smtClean="0"/>
              <a:pPr/>
              <a:t>87</a:t>
            </a:fld>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228600"/>
          </a:xfrm>
        </p:spPr>
        <p:txBody>
          <a:bodyPr>
            <a:noAutofit/>
          </a:bodyPr>
          <a:lstStyle/>
          <a:p>
            <a:r>
              <a:rPr lang="en-US" sz="1600" b="1" dirty="0" smtClean="0">
                <a:solidFill>
                  <a:srgbClr val="FF0000"/>
                </a:solidFill>
                <a:latin typeface="Times New Roman" pitchFamily="18" charset="0"/>
                <a:cs typeface="Times New Roman" pitchFamily="18" charset="0"/>
              </a:rPr>
              <a:t>Mode coupling-2</a:t>
            </a:r>
            <a:endParaRPr lang="en-US" sz="1600" dirty="0"/>
          </a:p>
        </p:txBody>
      </p:sp>
      <p:sp>
        <p:nvSpPr>
          <p:cNvPr id="3" name="Content Placeholder 2"/>
          <p:cNvSpPr>
            <a:spLocks noGrp="1"/>
          </p:cNvSpPr>
          <p:nvPr>
            <p:ph idx="1"/>
          </p:nvPr>
        </p:nvSpPr>
        <p:spPr>
          <a:xfrm>
            <a:off x="152400" y="152400"/>
            <a:ext cx="8839200" cy="6705600"/>
          </a:xfrm>
        </p:spPr>
        <p:txBody>
          <a:bodyPr>
            <a:normAutofit lnSpcReduction="10000"/>
          </a:bodyPr>
          <a:lstStyle/>
          <a:p>
            <a:pPr algn="just"/>
            <a:r>
              <a:rPr lang="en-US" sz="2200" dirty="0" smtClean="0">
                <a:solidFill>
                  <a:srgbClr val="0070C0"/>
                </a:solidFill>
                <a:latin typeface="Times New Roman" pitchFamily="18" charset="0"/>
                <a:cs typeface="Times New Roman" pitchFamily="18" charset="0"/>
              </a:rPr>
              <a:t>Ray theory aids the understanding of this phenomenon, as shown in Figure 2.20, which illustrates </a:t>
            </a:r>
            <a:r>
              <a:rPr lang="en-US" sz="2200" b="1" i="1" dirty="0" smtClean="0">
                <a:solidFill>
                  <a:srgbClr val="0070C0"/>
                </a:solidFill>
                <a:latin typeface="Times New Roman" pitchFamily="18" charset="0"/>
                <a:cs typeface="Times New Roman" pitchFamily="18" charset="0"/>
              </a:rPr>
              <a:t>two types of perturbation</a:t>
            </a:r>
            <a:r>
              <a:rPr lang="en-US" sz="2200" dirty="0" smtClean="0">
                <a:solidFill>
                  <a:srgbClr val="0070C0"/>
                </a:solidFill>
                <a:latin typeface="Times New Roman" pitchFamily="18" charset="0"/>
                <a:cs typeface="Times New Roman" pitchFamily="18" charset="0"/>
              </a:rPr>
              <a:t>.</a:t>
            </a:r>
          </a:p>
          <a:p>
            <a:pPr algn="just">
              <a:buNone/>
            </a:pPr>
            <a:endParaRPr lang="en-US" sz="1000" dirty="0" smtClean="0">
              <a:solidFill>
                <a:srgbClr val="0070C0"/>
              </a:solidFill>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It may be observed that in both cases the </a:t>
            </a:r>
            <a:r>
              <a:rPr lang="en-US" sz="2200" b="1" dirty="0" smtClean="0">
                <a:solidFill>
                  <a:srgbClr val="FF0000"/>
                </a:solidFill>
                <a:latin typeface="Times New Roman" pitchFamily="18" charset="0"/>
                <a:cs typeface="Times New Roman" pitchFamily="18" charset="0"/>
              </a:rPr>
              <a:t>ray no longer maintains the same angle with the axis.</a:t>
            </a:r>
          </a:p>
          <a:p>
            <a:pPr algn="just">
              <a:buNone/>
            </a:pPr>
            <a:endParaRPr lang="en-US" sz="800" dirty="0" smtClean="0">
              <a:solidFill>
                <a:srgbClr val="FF0000"/>
              </a:solidFill>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In electromagnetic wave theory this corresponds to a </a:t>
            </a:r>
            <a:r>
              <a:rPr lang="en-US" sz="2200" b="1" dirty="0" smtClean="0">
                <a:solidFill>
                  <a:srgbClr val="00B050"/>
                </a:solidFill>
                <a:latin typeface="Times New Roman" pitchFamily="18" charset="0"/>
                <a:cs typeface="Times New Roman" pitchFamily="18" charset="0"/>
              </a:rPr>
              <a:t>change in the propagating mode for the light. </a:t>
            </a:r>
          </a:p>
          <a:p>
            <a:pPr algn="just">
              <a:buNone/>
            </a:pPr>
            <a:endParaRPr lang="en-US" sz="1050" dirty="0" smtClean="0">
              <a:solidFill>
                <a:srgbClr val="00B050"/>
              </a:solidFill>
              <a:latin typeface="Times New Roman" pitchFamily="18" charset="0"/>
              <a:cs typeface="Times New Roman" pitchFamily="18" charset="0"/>
            </a:endParaRPr>
          </a:p>
          <a:p>
            <a:pPr algn="just"/>
            <a:r>
              <a:rPr lang="en-US" sz="2200" dirty="0" smtClean="0">
                <a:solidFill>
                  <a:srgbClr val="C00000"/>
                </a:solidFill>
                <a:latin typeface="Times New Roman" pitchFamily="18" charset="0"/>
                <a:cs typeface="Times New Roman" pitchFamily="18" charset="0"/>
              </a:rPr>
              <a:t>Thus </a:t>
            </a:r>
            <a:r>
              <a:rPr lang="en-US" sz="2200" b="1" dirty="0" smtClean="0">
                <a:solidFill>
                  <a:srgbClr val="C00000"/>
                </a:solidFill>
                <a:latin typeface="Times New Roman" pitchFamily="18" charset="0"/>
                <a:cs typeface="Times New Roman" pitchFamily="18" charset="0"/>
              </a:rPr>
              <a:t>individual modes do not normally propagate throughout the length of the fiber </a:t>
            </a:r>
            <a:r>
              <a:rPr lang="en-US" sz="2200" dirty="0" smtClean="0">
                <a:solidFill>
                  <a:srgbClr val="C00000"/>
                </a:solidFill>
                <a:latin typeface="Times New Roman" pitchFamily="18" charset="0"/>
                <a:cs typeface="Times New Roman" pitchFamily="18" charset="0"/>
              </a:rPr>
              <a:t>without large energy transfers to adjacent modes, even when the fiber is exceptionally good quality and is not strained or bent by its surroundings.</a:t>
            </a:r>
          </a:p>
          <a:p>
            <a:pPr algn="just">
              <a:buNone/>
            </a:pPr>
            <a:endParaRPr lang="en-US" sz="1000" dirty="0" smtClean="0">
              <a:solidFill>
                <a:srgbClr val="C0000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This mode conversion is known as mode coupling or mixing. </a:t>
            </a:r>
          </a:p>
          <a:p>
            <a:pPr algn="just">
              <a:buNone/>
            </a:pPr>
            <a:endParaRPr lang="en-US" sz="1100" dirty="0" smtClean="0">
              <a:solidFill>
                <a:srgbClr val="00B050"/>
              </a:solidFill>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It is usually analyzed using </a:t>
            </a:r>
            <a:r>
              <a:rPr lang="en-US" sz="2200" b="1" dirty="0" smtClean="0">
                <a:solidFill>
                  <a:srgbClr val="0070C0"/>
                </a:solidFill>
                <a:latin typeface="Times New Roman" pitchFamily="18" charset="0"/>
                <a:cs typeface="Times New Roman" pitchFamily="18" charset="0"/>
              </a:rPr>
              <a:t>coupled mode equations </a:t>
            </a:r>
            <a:r>
              <a:rPr lang="en-US" sz="2200" dirty="0" smtClean="0">
                <a:solidFill>
                  <a:srgbClr val="0070C0"/>
                </a:solidFill>
                <a:latin typeface="Times New Roman" pitchFamily="18" charset="0"/>
                <a:cs typeface="Times New Roman" pitchFamily="18" charset="0"/>
              </a:rPr>
              <a:t>which can be obtained directly from </a:t>
            </a:r>
            <a:r>
              <a:rPr lang="en-US" sz="2200" b="1" dirty="0" smtClean="0">
                <a:solidFill>
                  <a:srgbClr val="0070C0"/>
                </a:solidFill>
                <a:latin typeface="Times New Roman" pitchFamily="18" charset="0"/>
                <a:cs typeface="Times New Roman" pitchFamily="18" charset="0"/>
              </a:rPr>
              <a:t>Maxwell’s equations.</a:t>
            </a:r>
          </a:p>
          <a:p>
            <a:pPr algn="just"/>
            <a:endParaRPr lang="en-US" sz="1200" dirty="0" smtClean="0">
              <a:solidFill>
                <a:srgbClr val="0070C0"/>
              </a:solidFill>
              <a:latin typeface="Times New Roman" pitchFamily="18" charset="0"/>
              <a:cs typeface="Times New Roman" pitchFamily="18" charset="0"/>
            </a:endParaRPr>
          </a:p>
          <a:p>
            <a:pPr algn="just"/>
            <a:r>
              <a:rPr lang="en-US" sz="2200" dirty="0" smtClean="0">
                <a:solidFill>
                  <a:srgbClr val="C00000"/>
                </a:solidFill>
                <a:latin typeface="Times New Roman" pitchFamily="18" charset="0"/>
                <a:cs typeface="Times New Roman" pitchFamily="18" charset="0"/>
              </a:rPr>
              <a:t>Mode coupling </a:t>
            </a:r>
            <a:r>
              <a:rPr lang="en-US" sz="2200" b="1" dirty="0" smtClean="0">
                <a:solidFill>
                  <a:srgbClr val="FF0000"/>
                </a:solidFill>
                <a:latin typeface="Times New Roman" pitchFamily="18" charset="0"/>
                <a:cs typeface="Times New Roman" pitchFamily="18" charset="0"/>
              </a:rPr>
              <a:t>affects the transmission properties of fibers </a:t>
            </a:r>
            <a:r>
              <a:rPr lang="en-US" sz="2200" dirty="0" smtClean="0">
                <a:solidFill>
                  <a:srgbClr val="C00000"/>
                </a:solidFill>
                <a:latin typeface="Times New Roman" pitchFamily="18" charset="0"/>
                <a:cs typeface="Times New Roman" pitchFamily="18" charset="0"/>
              </a:rPr>
              <a:t>in several important ways, a </a:t>
            </a:r>
            <a:r>
              <a:rPr lang="en-US" sz="2200" b="1" dirty="0" smtClean="0">
                <a:solidFill>
                  <a:srgbClr val="C00000"/>
                </a:solidFill>
                <a:latin typeface="Times New Roman" pitchFamily="18" charset="0"/>
                <a:cs typeface="Times New Roman" pitchFamily="18" charset="0"/>
              </a:rPr>
              <a:t>major one </a:t>
            </a:r>
            <a:r>
              <a:rPr lang="en-US" sz="2200" dirty="0" smtClean="0">
                <a:solidFill>
                  <a:srgbClr val="C00000"/>
                </a:solidFill>
                <a:latin typeface="Times New Roman" pitchFamily="18" charset="0"/>
                <a:cs typeface="Times New Roman" pitchFamily="18" charset="0"/>
              </a:rPr>
              <a:t>being in relation to the </a:t>
            </a:r>
            <a:r>
              <a:rPr lang="en-US" sz="2200" b="1" dirty="0" smtClean="0">
                <a:solidFill>
                  <a:srgbClr val="C00000"/>
                </a:solidFill>
                <a:latin typeface="Times New Roman" pitchFamily="18" charset="0"/>
                <a:cs typeface="Times New Roman" pitchFamily="18" charset="0"/>
              </a:rPr>
              <a:t>dispersive properties </a:t>
            </a:r>
            <a:r>
              <a:rPr lang="en-US" sz="2200" dirty="0" smtClean="0">
                <a:solidFill>
                  <a:srgbClr val="C00000"/>
                </a:solidFill>
                <a:latin typeface="Times New Roman" pitchFamily="18" charset="0"/>
                <a:cs typeface="Times New Roman" pitchFamily="18" charset="0"/>
              </a:rPr>
              <a:t>of fibers over long distances. </a:t>
            </a:r>
            <a:endParaRPr lang="en-US" dirty="0">
              <a:solidFill>
                <a:srgbClr val="C0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88</a:t>
            </a:fld>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2400" b="1" i="1" u="sng" dirty="0" smtClean="0">
                <a:solidFill>
                  <a:srgbClr val="FF0000"/>
                </a:solidFill>
                <a:latin typeface="Times New Roman" pitchFamily="18" charset="0"/>
                <a:cs typeface="Times New Roman" pitchFamily="18" charset="0"/>
              </a:rPr>
              <a:t>Step index fibers-1</a:t>
            </a:r>
            <a:endParaRPr lang="en-US" sz="2400" b="1" i="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304800"/>
            <a:ext cx="8839200" cy="2362200"/>
          </a:xfrm>
        </p:spPr>
        <p:txBody>
          <a:bodyPr>
            <a:normAutofit/>
          </a:bodyPr>
          <a:lstStyle/>
          <a:p>
            <a:pPr algn="just"/>
            <a:r>
              <a:rPr lang="en-US" sz="2000" dirty="0" smtClean="0">
                <a:solidFill>
                  <a:srgbClr val="00B050"/>
                </a:solidFill>
                <a:latin typeface="Times New Roman" pitchFamily="18" charset="0"/>
                <a:cs typeface="Times New Roman" pitchFamily="18" charset="0"/>
              </a:rPr>
              <a:t>The optical fiber considered in the preceding sections with a </a:t>
            </a:r>
            <a:r>
              <a:rPr lang="en-US" sz="2000" b="1" dirty="0" smtClean="0">
                <a:solidFill>
                  <a:srgbClr val="00B050"/>
                </a:solidFill>
                <a:latin typeface="Times New Roman" pitchFamily="18" charset="0"/>
                <a:cs typeface="Times New Roman" pitchFamily="18" charset="0"/>
              </a:rPr>
              <a:t>core of constant refractive index </a:t>
            </a:r>
            <a:r>
              <a:rPr lang="en-US" sz="2000" b="1" i="1" dirty="0" smtClean="0">
                <a:solidFill>
                  <a:srgbClr val="00B050"/>
                </a:solidFill>
                <a:latin typeface="Times New Roman" pitchFamily="18" charset="0"/>
                <a:cs typeface="Times New Roman" pitchFamily="18" charset="0"/>
              </a:rPr>
              <a:t>n</a:t>
            </a:r>
            <a:r>
              <a:rPr lang="en-US" sz="1100" b="1" i="1" dirty="0" smtClean="0">
                <a:solidFill>
                  <a:srgbClr val="00B050"/>
                </a:solidFill>
                <a:latin typeface="Times New Roman" pitchFamily="18" charset="0"/>
                <a:cs typeface="Times New Roman" pitchFamily="18" charset="0"/>
              </a:rPr>
              <a:t>1</a:t>
            </a:r>
            <a:r>
              <a:rPr lang="en-US" sz="2000" b="1" i="1" dirty="0" smtClean="0">
                <a:solidFill>
                  <a:srgbClr val="00B050"/>
                </a:solidFill>
                <a:latin typeface="Times New Roman" pitchFamily="18" charset="0"/>
                <a:cs typeface="Times New Roman" pitchFamily="18" charset="0"/>
              </a:rPr>
              <a:t> and a cladding of a slightly lower refractive index n</a:t>
            </a:r>
            <a:r>
              <a:rPr lang="en-US" sz="1100" b="1" i="1" dirty="0" smtClean="0">
                <a:solidFill>
                  <a:srgbClr val="00B050"/>
                </a:solidFill>
                <a:latin typeface="Times New Roman" pitchFamily="18" charset="0"/>
                <a:cs typeface="Times New Roman" pitchFamily="18" charset="0"/>
              </a:rPr>
              <a:t>2</a:t>
            </a:r>
            <a:r>
              <a:rPr lang="en-US" sz="2000" b="1" i="1" dirty="0" smtClean="0">
                <a:solidFill>
                  <a:srgbClr val="00B050"/>
                </a:solidFill>
                <a:latin typeface="Times New Roman" pitchFamily="18" charset="0"/>
                <a:cs typeface="Times New Roman" pitchFamily="18" charset="0"/>
              </a:rPr>
              <a:t> </a:t>
            </a:r>
            <a:r>
              <a:rPr lang="en-US" sz="2000" i="1" dirty="0" smtClean="0">
                <a:solidFill>
                  <a:srgbClr val="00B050"/>
                </a:solidFill>
                <a:latin typeface="Times New Roman" pitchFamily="18" charset="0"/>
                <a:cs typeface="Times New Roman" pitchFamily="18" charset="0"/>
              </a:rPr>
              <a:t>is known as </a:t>
            </a:r>
            <a:r>
              <a:rPr lang="en-US" sz="2000" b="1" i="1" dirty="0" smtClean="0">
                <a:solidFill>
                  <a:srgbClr val="FF0000"/>
                </a:solidFill>
                <a:latin typeface="Times New Roman" pitchFamily="18" charset="0"/>
                <a:cs typeface="Times New Roman" pitchFamily="18" charset="0"/>
              </a:rPr>
              <a:t>step index fiber.</a:t>
            </a:r>
          </a:p>
          <a:p>
            <a:pPr algn="just"/>
            <a:r>
              <a:rPr lang="en-US" sz="2000" dirty="0" smtClean="0">
                <a:solidFill>
                  <a:srgbClr val="0070C0"/>
                </a:solidFill>
                <a:latin typeface="Times New Roman" pitchFamily="18" charset="0"/>
                <a:cs typeface="Times New Roman" pitchFamily="18" charset="0"/>
              </a:rPr>
              <a:t>This is because the refractive index profile for this type of fiber makes </a:t>
            </a:r>
            <a:r>
              <a:rPr lang="en-US" sz="2000" b="1" dirty="0" smtClean="0">
                <a:solidFill>
                  <a:srgbClr val="FF0000"/>
                </a:solidFill>
                <a:latin typeface="Times New Roman" pitchFamily="18" charset="0"/>
                <a:cs typeface="Times New Roman" pitchFamily="18" charset="0"/>
              </a:rPr>
              <a:t>a step change at the core–cladding interface</a:t>
            </a:r>
            <a:r>
              <a:rPr lang="en-US" sz="2000" dirty="0" smtClean="0">
                <a:solidFill>
                  <a:srgbClr val="0070C0"/>
                </a:solidFill>
                <a:latin typeface="Times New Roman" pitchFamily="18" charset="0"/>
                <a:cs typeface="Times New Roman" pitchFamily="18" charset="0"/>
              </a:rPr>
              <a:t>, as indicated in Figure 2.21, which illustrates the two major types of step index fiber.</a:t>
            </a:r>
          </a:p>
          <a:p>
            <a:pPr algn="just"/>
            <a:r>
              <a:rPr lang="en-US" sz="2000" dirty="0" smtClean="0">
                <a:solidFill>
                  <a:srgbClr val="C00000"/>
                </a:solidFill>
                <a:latin typeface="Times New Roman" pitchFamily="18" charset="0"/>
                <a:cs typeface="Times New Roman" pitchFamily="18" charset="0"/>
              </a:rPr>
              <a:t>The refractive index profile may be defined as:</a:t>
            </a:r>
            <a:endParaRPr lang="en-US" sz="2000" dirty="0">
              <a:solidFill>
                <a:srgbClr val="C00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0" y="3657600"/>
            <a:ext cx="7315200" cy="32004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200400" y="2590800"/>
            <a:ext cx="5943600" cy="9906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40559E51-68F2-47B4-AE25-981F6705BCEA}" type="slidenum">
              <a:rPr lang="en-US" smtClean="0"/>
              <a:pPr/>
              <a:t>89</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Autofit/>
          </a:bodyPr>
          <a:lstStyle/>
          <a:p>
            <a:r>
              <a:rPr lang="en-US" sz="2000" b="1" dirty="0" smtClean="0">
                <a:solidFill>
                  <a:srgbClr val="FF0000"/>
                </a:solidFill>
              </a:rPr>
              <a:t>Historical development              -5</a:t>
            </a:r>
            <a:endParaRPr lang="en-US" sz="2000" dirty="0"/>
          </a:p>
        </p:txBody>
      </p:sp>
      <p:sp>
        <p:nvSpPr>
          <p:cNvPr id="3" name="Content Placeholder 2"/>
          <p:cNvSpPr>
            <a:spLocks noGrp="1"/>
          </p:cNvSpPr>
          <p:nvPr>
            <p:ph idx="1"/>
          </p:nvPr>
        </p:nvSpPr>
        <p:spPr>
          <a:xfrm>
            <a:off x="0" y="381000"/>
            <a:ext cx="9144000" cy="6324600"/>
          </a:xfrm>
        </p:spPr>
        <p:txBody>
          <a:bodyPr>
            <a:normAutofit fontScale="77500" lnSpcReduction="20000"/>
          </a:bodyPr>
          <a:lstStyle/>
          <a:p>
            <a:pPr algn="just"/>
            <a:r>
              <a:rPr lang="en-US" sz="2800" dirty="0" smtClean="0">
                <a:solidFill>
                  <a:srgbClr val="7030A0"/>
                </a:solidFill>
                <a:latin typeface="Times New Roman" pitchFamily="18" charset="0"/>
                <a:cs typeface="Times New Roman" pitchFamily="18" charset="0"/>
              </a:rPr>
              <a:t>Although the use of the laser for free space optical communication proved somewhat limited, the invention of the laser instigated a tremendous research effort into the study of optical components to achieve reliable information transfer using a </a:t>
            </a:r>
            <a:r>
              <a:rPr lang="en-US" sz="2800" dirty="0" smtClean="0">
                <a:solidFill>
                  <a:srgbClr val="FF0000"/>
                </a:solidFill>
                <a:latin typeface="Times New Roman" pitchFamily="18" charset="0"/>
                <a:cs typeface="Times New Roman" pitchFamily="18" charset="0"/>
              </a:rPr>
              <a:t>light wave carrier. </a:t>
            </a:r>
          </a:p>
          <a:p>
            <a:pPr algn="just"/>
            <a:endParaRPr lang="en-US" sz="1600" dirty="0" smtClean="0">
              <a:latin typeface="Times New Roman" pitchFamily="18" charset="0"/>
              <a:cs typeface="Times New Roman" pitchFamily="18" charset="0"/>
            </a:endParaRPr>
          </a:p>
          <a:p>
            <a:pPr algn="just"/>
            <a:r>
              <a:rPr lang="en-US" sz="2800" dirty="0" smtClean="0">
                <a:solidFill>
                  <a:srgbClr val="FF0000"/>
                </a:solidFill>
                <a:latin typeface="Times New Roman" pitchFamily="18" charset="0"/>
                <a:cs typeface="Times New Roman" pitchFamily="18" charset="0"/>
              </a:rPr>
              <a:t>The proposals for optical communication via dielectric waveguides or optical fibers fabricated from glass to avoid degradation of the optical signal by the atmosphere were made almost simultaneously in 1966 by Kao and </a:t>
            </a:r>
            <a:r>
              <a:rPr lang="en-US" sz="2800" dirty="0" err="1" smtClean="0">
                <a:solidFill>
                  <a:srgbClr val="FF0000"/>
                </a:solidFill>
                <a:latin typeface="Times New Roman" pitchFamily="18" charset="0"/>
                <a:cs typeface="Times New Roman" pitchFamily="18" charset="0"/>
              </a:rPr>
              <a:t>Hockham</a:t>
            </a:r>
            <a:r>
              <a:rPr lang="en-US" sz="2800" dirty="0" smtClean="0">
                <a:solidFill>
                  <a:srgbClr val="FF0000"/>
                </a:solidFill>
                <a:latin typeface="Times New Roman" pitchFamily="18" charset="0"/>
                <a:cs typeface="Times New Roman" pitchFamily="18" charset="0"/>
              </a:rPr>
              <a:t> and </a:t>
            </a:r>
            <a:r>
              <a:rPr lang="en-US" sz="2800" dirty="0" err="1" smtClean="0">
                <a:solidFill>
                  <a:srgbClr val="FF0000"/>
                </a:solidFill>
                <a:latin typeface="Times New Roman" pitchFamily="18" charset="0"/>
                <a:cs typeface="Times New Roman" pitchFamily="18" charset="0"/>
              </a:rPr>
              <a:t>Werts</a:t>
            </a:r>
            <a:r>
              <a:rPr lang="en-US" sz="2800" dirty="0" smtClean="0">
                <a:solidFill>
                  <a:srgbClr val="FF0000"/>
                </a:solidFill>
                <a:latin typeface="Times New Roman" pitchFamily="18" charset="0"/>
                <a:cs typeface="Times New Roman" pitchFamily="18" charset="0"/>
              </a:rPr>
              <a:t>. </a:t>
            </a:r>
          </a:p>
          <a:p>
            <a:pPr algn="just"/>
            <a:endParaRPr lang="en-US" sz="2800" dirty="0" smtClean="0">
              <a:latin typeface="Times New Roman" pitchFamily="18" charset="0"/>
              <a:cs typeface="Times New Roman" pitchFamily="18" charset="0"/>
            </a:endParaRPr>
          </a:p>
          <a:p>
            <a:pPr algn="just"/>
            <a:r>
              <a:rPr lang="en-US" sz="2800" dirty="0" smtClean="0">
                <a:solidFill>
                  <a:srgbClr val="00B0F0"/>
                </a:solidFill>
                <a:latin typeface="Times New Roman" pitchFamily="18" charset="0"/>
                <a:cs typeface="Times New Roman" pitchFamily="18" charset="0"/>
              </a:rPr>
              <a:t>Such systems were viewed as a replacement for coaxial cable or carrier transmission systems. </a:t>
            </a:r>
          </a:p>
          <a:p>
            <a:pPr algn="just"/>
            <a:endParaRPr lang="en-US" sz="2800" dirty="0" smtClean="0">
              <a:latin typeface="Times New Roman" pitchFamily="18" charset="0"/>
              <a:cs typeface="Times New Roman" pitchFamily="18" charset="0"/>
            </a:endParaRPr>
          </a:p>
          <a:p>
            <a:pPr algn="just"/>
            <a:r>
              <a:rPr lang="en-US" sz="2800" dirty="0" smtClean="0">
                <a:solidFill>
                  <a:srgbClr val="00B050"/>
                </a:solidFill>
                <a:latin typeface="Times New Roman" pitchFamily="18" charset="0"/>
                <a:cs typeface="Times New Roman" pitchFamily="18" charset="0"/>
              </a:rPr>
              <a:t>Initially the optical fibers exhibited very high attenuation (i.e. 1000 dB km−1) and were therefore not comparable with the coaxial cables they were to replace (i.e. 5 to 10 dB km−1). </a:t>
            </a:r>
          </a:p>
          <a:p>
            <a:pPr algn="just"/>
            <a:endParaRPr lang="en-US" sz="2800" dirty="0" smtClean="0">
              <a:latin typeface="Times New Roman" pitchFamily="18" charset="0"/>
              <a:cs typeface="Times New Roman" pitchFamily="18" charset="0"/>
            </a:endParaRPr>
          </a:p>
          <a:p>
            <a:pPr algn="just"/>
            <a:r>
              <a:rPr lang="en-US" sz="2800" dirty="0" smtClean="0">
                <a:solidFill>
                  <a:srgbClr val="0070C0"/>
                </a:solidFill>
                <a:latin typeface="Times New Roman" pitchFamily="18" charset="0"/>
                <a:cs typeface="Times New Roman" pitchFamily="18" charset="0"/>
              </a:rPr>
              <a:t>There were also serious problems involved in jointing the fiber cables in a satisfactory manner to achieve low loss and to enable the process to be performed relatively easily and repeatedly</a:t>
            </a:r>
            <a:endParaRPr lang="en-US" sz="2800" dirty="0">
              <a:solidFill>
                <a:srgbClr val="0070C0"/>
              </a:solidFill>
              <a:latin typeface="Times New Roman" pitchFamily="18" charset="0"/>
              <a:cs typeface="Times New Roman" pitchFamily="18" charset="0"/>
            </a:endParaRPr>
          </a:p>
        </p:txBody>
      </p:sp>
      <p:sp>
        <p:nvSpPr>
          <p:cNvPr id="4" name="Rectangle 3"/>
          <p:cNvSpPr/>
          <p:nvPr/>
        </p:nvSpPr>
        <p:spPr>
          <a:xfrm>
            <a:off x="0" y="6172200"/>
            <a:ext cx="9144000" cy="707886"/>
          </a:xfrm>
          <a:prstGeom prst="rect">
            <a:avLst/>
          </a:prstGeom>
        </p:spPr>
        <p:txBody>
          <a:bodyPr wrap="square">
            <a:spAutoFit/>
          </a:bodyPr>
          <a:lstStyle/>
          <a:p>
            <a:pPr algn="just"/>
            <a:r>
              <a:rPr lang="en-US" sz="2000" dirty="0" smtClean="0">
                <a:solidFill>
                  <a:srgbClr val="C00000"/>
                </a:solidFill>
                <a:latin typeface="Times New Roman" pitchFamily="18" charset="0"/>
                <a:cs typeface="Times New Roman" pitchFamily="18" charset="0"/>
              </a:rPr>
              <a:t>in the field. Nevertheless, within the space of 10 years optical fiber losses were reduced to below 5 dB km−1 and suitable low-loss jointing techniques were perfected.</a:t>
            </a:r>
            <a:endParaRPr lang="en-US" sz="2000" dirty="0">
              <a:solidFill>
                <a:srgbClr val="C0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40559E51-68F2-47B4-AE25-981F6705BCEA}" type="slidenum">
              <a:rPr lang="en-US" smtClean="0"/>
              <a:pPr/>
              <a:t>9</a:t>
            </a:fld>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81000"/>
          </a:xfrm>
        </p:spPr>
        <p:txBody>
          <a:bodyPr>
            <a:noAutofit/>
          </a:bodyPr>
          <a:lstStyle/>
          <a:p>
            <a:r>
              <a:rPr lang="en-US" sz="2000" b="1" i="1" u="sng" dirty="0" smtClean="0">
                <a:solidFill>
                  <a:srgbClr val="FF0000"/>
                </a:solidFill>
                <a:latin typeface="Times New Roman" pitchFamily="18" charset="0"/>
                <a:cs typeface="Times New Roman" pitchFamily="18" charset="0"/>
              </a:rPr>
              <a:t>Step index fibers-2</a:t>
            </a:r>
            <a:endParaRPr lang="en-US" sz="2000" dirty="0"/>
          </a:p>
        </p:txBody>
      </p:sp>
      <p:sp>
        <p:nvSpPr>
          <p:cNvPr id="3" name="Content Placeholder 2"/>
          <p:cNvSpPr>
            <a:spLocks noGrp="1"/>
          </p:cNvSpPr>
          <p:nvPr>
            <p:ph idx="1"/>
          </p:nvPr>
        </p:nvSpPr>
        <p:spPr>
          <a:xfrm>
            <a:off x="0" y="381000"/>
            <a:ext cx="9144000" cy="6477000"/>
          </a:xfrm>
        </p:spPr>
        <p:txBody>
          <a:bodyPr>
            <a:normAutofit/>
          </a:bodyPr>
          <a:lstStyle/>
          <a:p>
            <a:pPr algn="just"/>
            <a:r>
              <a:rPr lang="en-US" sz="2200" dirty="0" smtClean="0">
                <a:solidFill>
                  <a:srgbClr val="00B050"/>
                </a:solidFill>
                <a:latin typeface="Times New Roman" pitchFamily="18" charset="0"/>
                <a:cs typeface="Times New Roman" pitchFamily="18" charset="0"/>
              </a:rPr>
              <a:t>Figure 2.21(a) shows a </a:t>
            </a:r>
            <a:r>
              <a:rPr lang="en-US" sz="2200" b="1" dirty="0" smtClean="0">
                <a:solidFill>
                  <a:srgbClr val="FF0000"/>
                </a:solidFill>
                <a:latin typeface="Times New Roman" pitchFamily="18" charset="0"/>
                <a:cs typeface="Times New Roman" pitchFamily="18" charset="0"/>
              </a:rPr>
              <a:t>multimode step index fiber </a:t>
            </a:r>
            <a:r>
              <a:rPr lang="en-US" sz="2200" dirty="0" smtClean="0">
                <a:solidFill>
                  <a:srgbClr val="00B050"/>
                </a:solidFill>
                <a:latin typeface="Times New Roman" pitchFamily="18" charset="0"/>
                <a:cs typeface="Times New Roman" pitchFamily="18" charset="0"/>
              </a:rPr>
              <a:t>with a </a:t>
            </a:r>
            <a:r>
              <a:rPr lang="en-US" sz="2200" b="1" dirty="0" smtClean="0">
                <a:solidFill>
                  <a:srgbClr val="FF0000"/>
                </a:solidFill>
                <a:latin typeface="Times New Roman" pitchFamily="18" charset="0"/>
                <a:cs typeface="Times New Roman" pitchFamily="18" charset="0"/>
              </a:rPr>
              <a:t>core diameter </a:t>
            </a:r>
            <a:r>
              <a:rPr lang="en-US" sz="2200" dirty="0" smtClean="0">
                <a:solidFill>
                  <a:srgbClr val="00B050"/>
                </a:solidFill>
                <a:latin typeface="Times New Roman" pitchFamily="18" charset="0"/>
                <a:cs typeface="Times New Roman" pitchFamily="18" charset="0"/>
              </a:rPr>
              <a:t>of around </a:t>
            </a:r>
            <a:r>
              <a:rPr lang="en-US" sz="2200" b="1" dirty="0" smtClean="0">
                <a:solidFill>
                  <a:srgbClr val="FF0000"/>
                </a:solidFill>
                <a:latin typeface="Times New Roman" pitchFamily="18" charset="0"/>
                <a:cs typeface="Times New Roman" pitchFamily="18" charset="0"/>
              </a:rPr>
              <a:t>50 </a:t>
            </a:r>
            <a:r>
              <a:rPr lang="en-US" sz="2200" b="1" dirty="0" err="1" smtClean="0">
                <a:solidFill>
                  <a:srgbClr val="FF0000"/>
                </a:solidFill>
                <a:latin typeface="Times New Roman" pitchFamily="18" charset="0"/>
                <a:cs typeface="Times New Roman" pitchFamily="18" charset="0"/>
              </a:rPr>
              <a:t>μm</a:t>
            </a:r>
            <a:r>
              <a:rPr lang="en-US" sz="2200" b="1" dirty="0" smtClean="0">
                <a:solidFill>
                  <a:srgbClr val="FF0000"/>
                </a:solidFill>
                <a:latin typeface="Times New Roman" pitchFamily="18" charset="0"/>
                <a:cs typeface="Times New Roman" pitchFamily="18" charset="0"/>
              </a:rPr>
              <a:t> or greater</a:t>
            </a:r>
            <a:r>
              <a:rPr lang="en-US" sz="2200" dirty="0" smtClean="0">
                <a:solidFill>
                  <a:srgbClr val="00B050"/>
                </a:solidFill>
                <a:latin typeface="Times New Roman" pitchFamily="18" charset="0"/>
                <a:cs typeface="Times New Roman" pitchFamily="18" charset="0"/>
              </a:rPr>
              <a:t>, which is large enough to allow the propagation of </a:t>
            </a:r>
            <a:r>
              <a:rPr lang="en-US" sz="2200" b="1" dirty="0" smtClean="0">
                <a:solidFill>
                  <a:srgbClr val="FF0000"/>
                </a:solidFill>
                <a:latin typeface="Times New Roman" pitchFamily="18" charset="0"/>
                <a:cs typeface="Times New Roman" pitchFamily="18" charset="0"/>
              </a:rPr>
              <a:t>many modes </a:t>
            </a:r>
            <a:r>
              <a:rPr lang="en-US" sz="2200" dirty="0" smtClean="0">
                <a:solidFill>
                  <a:srgbClr val="00B050"/>
                </a:solidFill>
                <a:latin typeface="Times New Roman" pitchFamily="18" charset="0"/>
                <a:cs typeface="Times New Roman" pitchFamily="18" charset="0"/>
              </a:rPr>
              <a:t>within the </a:t>
            </a:r>
            <a:r>
              <a:rPr lang="en-US" sz="2200" b="1" dirty="0" smtClean="0">
                <a:solidFill>
                  <a:srgbClr val="FF0000"/>
                </a:solidFill>
                <a:latin typeface="Times New Roman" pitchFamily="18" charset="0"/>
                <a:cs typeface="Times New Roman" pitchFamily="18" charset="0"/>
              </a:rPr>
              <a:t>fiber core</a:t>
            </a:r>
            <a:r>
              <a:rPr lang="en-US" sz="2200" dirty="0" smtClean="0">
                <a:solidFill>
                  <a:srgbClr val="00B050"/>
                </a:solidFill>
                <a:latin typeface="Times New Roman" pitchFamily="18" charset="0"/>
                <a:cs typeface="Times New Roman" pitchFamily="18" charset="0"/>
              </a:rPr>
              <a:t>. </a:t>
            </a:r>
          </a:p>
          <a:p>
            <a:pPr algn="just"/>
            <a:endParaRPr lang="en-US" sz="1200" dirty="0" smtClean="0">
              <a:latin typeface="Times New Roman" pitchFamily="18" charset="0"/>
              <a:cs typeface="Times New Roman" pitchFamily="18" charset="0"/>
            </a:endParaRPr>
          </a:p>
          <a:p>
            <a:pPr algn="just"/>
            <a:r>
              <a:rPr lang="en-US" sz="2200" dirty="0" smtClean="0">
                <a:solidFill>
                  <a:srgbClr val="00B0F0"/>
                </a:solidFill>
                <a:latin typeface="Times New Roman" pitchFamily="18" charset="0"/>
                <a:cs typeface="Times New Roman" pitchFamily="18" charset="0"/>
              </a:rPr>
              <a:t>This is illustrated in Figure 2.21(a) by the many different possible ray paths through the fiber. </a:t>
            </a:r>
          </a:p>
          <a:p>
            <a:pPr algn="just"/>
            <a:endParaRPr lang="en-US" sz="1200" dirty="0" smtClean="0">
              <a:latin typeface="Times New Roman" pitchFamily="18" charset="0"/>
              <a:cs typeface="Times New Roman" pitchFamily="18" charset="0"/>
            </a:endParaRPr>
          </a:p>
          <a:p>
            <a:pPr algn="just"/>
            <a:r>
              <a:rPr lang="en-US" sz="2100" dirty="0" smtClean="0">
                <a:solidFill>
                  <a:srgbClr val="00B050"/>
                </a:solidFill>
                <a:latin typeface="Times New Roman" pitchFamily="18" charset="0"/>
                <a:cs typeface="Times New Roman" pitchFamily="18" charset="0"/>
              </a:rPr>
              <a:t>Figure 2.21(b) shows a </a:t>
            </a:r>
            <a:r>
              <a:rPr lang="en-US" sz="2100" b="1" dirty="0" smtClean="0">
                <a:solidFill>
                  <a:srgbClr val="FF0000"/>
                </a:solidFill>
                <a:latin typeface="Times New Roman" pitchFamily="18" charset="0"/>
                <a:cs typeface="Times New Roman" pitchFamily="18" charset="0"/>
              </a:rPr>
              <a:t>single-mode</a:t>
            </a:r>
            <a:r>
              <a:rPr lang="en-US" sz="2100" dirty="0" smtClean="0">
                <a:solidFill>
                  <a:srgbClr val="00B050"/>
                </a:solidFill>
                <a:latin typeface="Times New Roman" pitchFamily="18" charset="0"/>
                <a:cs typeface="Times New Roman" pitchFamily="18" charset="0"/>
              </a:rPr>
              <a:t> or </a:t>
            </a:r>
            <a:r>
              <a:rPr lang="en-US" sz="2100" dirty="0" err="1" smtClean="0">
                <a:solidFill>
                  <a:srgbClr val="00B050"/>
                </a:solidFill>
                <a:latin typeface="Times New Roman" pitchFamily="18" charset="0"/>
                <a:cs typeface="Times New Roman" pitchFamily="18" charset="0"/>
              </a:rPr>
              <a:t>monomode</a:t>
            </a:r>
            <a:r>
              <a:rPr lang="en-US" sz="2100" dirty="0" smtClean="0">
                <a:solidFill>
                  <a:srgbClr val="00B050"/>
                </a:solidFill>
                <a:latin typeface="Times New Roman" pitchFamily="18" charset="0"/>
                <a:cs typeface="Times New Roman" pitchFamily="18" charset="0"/>
              </a:rPr>
              <a:t> step index fiber which allows the propagation of only </a:t>
            </a:r>
            <a:r>
              <a:rPr lang="en-US" sz="2000" b="1" dirty="0" smtClean="0">
                <a:solidFill>
                  <a:srgbClr val="FF0000"/>
                </a:solidFill>
                <a:latin typeface="Times New Roman" pitchFamily="18" charset="0"/>
                <a:cs typeface="Times New Roman" pitchFamily="18" charset="0"/>
              </a:rPr>
              <a:t>one transverse electromagnetic mode </a:t>
            </a:r>
            <a:r>
              <a:rPr lang="en-US" sz="2100" dirty="0" smtClean="0">
                <a:solidFill>
                  <a:srgbClr val="00B050"/>
                </a:solidFill>
                <a:latin typeface="Times New Roman" pitchFamily="18" charset="0"/>
                <a:cs typeface="Times New Roman" pitchFamily="18" charset="0"/>
              </a:rPr>
              <a:t>(typically </a:t>
            </a:r>
            <a:r>
              <a:rPr lang="en-US" sz="2100" b="1" dirty="0" smtClean="0">
                <a:solidFill>
                  <a:srgbClr val="FF0000"/>
                </a:solidFill>
                <a:latin typeface="Times New Roman" pitchFamily="18" charset="0"/>
                <a:cs typeface="Times New Roman" pitchFamily="18" charset="0"/>
              </a:rPr>
              <a:t>HE</a:t>
            </a:r>
            <a:r>
              <a:rPr lang="en-US" sz="1100" b="1" dirty="0" smtClean="0">
                <a:solidFill>
                  <a:srgbClr val="FF0000"/>
                </a:solidFill>
                <a:latin typeface="Times New Roman" pitchFamily="18" charset="0"/>
                <a:cs typeface="Times New Roman" pitchFamily="18" charset="0"/>
              </a:rPr>
              <a:t>11</a:t>
            </a:r>
            <a:r>
              <a:rPr lang="en-US" sz="2100" dirty="0" smtClean="0">
                <a:solidFill>
                  <a:srgbClr val="FF0000"/>
                </a:solidFill>
                <a:latin typeface="Times New Roman" pitchFamily="18" charset="0"/>
                <a:cs typeface="Times New Roman" pitchFamily="18" charset="0"/>
              </a:rPr>
              <a:t>)</a:t>
            </a:r>
            <a:r>
              <a:rPr lang="en-US" sz="2100" dirty="0" smtClean="0">
                <a:solidFill>
                  <a:srgbClr val="00B050"/>
                </a:solidFill>
                <a:latin typeface="Times New Roman" pitchFamily="18" charset="0"/>
                <a:cs typeface="Times New Roman" pitchFamily="18" charset="0"/>
              </a:rPr>
              <a:t>, and hence the </a:t>
            </a:r>
            <a:r>
              <a:rPr lang="en-US" sz="2100" b="1" dirty="0" smtClean="0">
                <a:solidFill>
                  <a:srgbClr val="FF0000"/>
                </a:solidFill>
                <a:latin typeface="Times New Roman" pitchFamily="18" charset="0"/>
                <a:cs typeface="Times New Roman" pitchFamily="18" charset="0"/>
              </a:rPr>
              <a:t>core diameter </a:t>
            </a:r>
            <a:r>
              <a:rPr lang="en-US" sz="2100" dirty="0" smtClean="0">
                <a:solidFill>
                  <a:srgbClr val="00B050"/>
                </a:solidFill>
                <a:latin typeface="Times New Roman" pitchFamily="18" charset="0"/>
                <a:cs typeface="Times New Roman" pitchFamily="18" charset="0"/>
              </a:rPr>
              <a:t>must be of the order of </a:t>
            </a:r>
            <a:r>
              <a:rPr lang="en-US" sz="2100" b="1" dirty="0" smtClean="0">
                <a:solidFill>
                  <a:srgbClr val="FF0000"/>
                </a:solidFill>
                <a:latin typeface="Times New Roman" pitchFamily="18" charset="0"/>
                <a:cs typeface="Times New Roman" pitchFamily="18" charset="0"/>
              </a:rPr>
              <a:t>2 to 10 </a:t>
            </a:r>
            <a:r>
              <a:rPr lang="en-US" sz="2100" b="1" dirty="0" err="1" smtClean="0">
                <a:solidFill>
                  <a:srgbClr val="FF0000"/>
                </a:solidFill>
                <a:latin typeface="Times New Roman" pitchFamily="18" charset="0"/>
                <a:cs typeface="Times New Roman" pitchFamily="18" charset="0"/>
              </a:rPr>
              <a:t>μm</a:t>
            </a:r>
            <a:r>
              <a:rPr lang="en-US" sz="2100" dirty="0" smtClean="0">
                <a:solidFill>
                  <a:srgbClr val="00B050"/>
                </a:solidFill>
                <a:latin typeface="Times New Roman" pitchFamily="18" charset="0"/>
                <a:cs typeface="Times New Roman" pitchFamily="18" charset="0"/>
              </a:rPr>
              <a:t>.</a:t>
            </a:r>
          </a:p>
          <a:p>
            <a:pPr algn="just"/>
            <a:endParaRPr lang="en-US" sz="1200" dirty="0" smtClean="0">
              <a:latin typeface="Times New Roman" pitchFamily="18" charset="0"/>
              <a:cs typeface="Times New Roman" pitchFamily="18" charset="0"/>
            </a:endParaRPr>
          </a:p>
          <a:p>
            <a:pPr algn="just"/>
            <a:r>
              <a:rPr lang="en-US" sz="2200" dirty="0" smtClean="0">
                <a:solidFill>
                  <a:schemeClr val="accent2">
                    <a:lumMod val="75000"/>
                  </a:schemeClr>
                </a:solidFill>
                <a:latin typeface="Times New Roman" pitchFamily="18" charset="0"/>
                <a:cs typeface="Times New Roman" pitchFamily="18" charset="0"/>
              </a:rPr>
              <a:t>The propagation of a single mode is illustrated in Figure 2.21(b) as corresponding to a single ray path only (usually shown as the </a:t>
            </a:r>
            <a:r>
              <a:rPr lang="en-US" sz="2200" dirty="0" smtClean="0">
                <a:solidFill>
                  <a:srgbClr val="FF0000"/>
                </a:solidFill>
                <a:latin typeface="Times New Roman" pitchFamily="18" charset="0"/>
                <a:cs typeface="Times New Roman" pitchFamily="18" charset="0"/>
              </a:rPr>
              <a:t>axial ray</a:t>
            </a:r>
            <a:r>
              <a:rPr lang="en-US" sz="2200" dirty="0" smtClean="0">
                <a:solidFill>
                  <a:schemeClr val="accent2">
                    <a:lumMod val="75000"/>
                  </a:schemeClr>
                </a:solidFill>
                <a:latin typeface="Times New Roman" pitchFamily="18" charset="0"/>
                <a:cs typeface="Times New Roman" pitchFamily="18" charset="0"/>
              </a:rPr>
              <a:t>) through the fiber.</a:t>
            </a:r>
          </a:p>
          <a:p>
            <a:pPr algn="just"/>
            <a:endParaRPr lang="en-US" sz="1200" dirty="0" smtClean="0">
              <a:solidFill>
                <a:schemeClr val="accent2">
                  <a:lumMod val="75000"/>
                </a:schemeClr>
              </a:solidFill>
              <a:latin typeface="Times New Roman" pitchFamily="18" charset="0"/>
              <a:cs typeface="Times New Roman" pitchFamily="18" charset="0"/>
            </a:endParaRPr>
          </a:p>
          <a:p>
            <a:pPr algn="just"/>
            <a:r>
              <a:rPr lang="en-US" sz="2100" dirty="0" smtClean="0">
                <a:solidFill>
                  <a:srgbClr val="0070C0"/>
                </a:solidFill>
                <a:latin typeface="Times New Roman" pitchFamily="18" charset="0"/>
                <a:cs typeface="Times New Roman" pitchFamily="18" charset="0"/>
              </a:rPr>
              <a:t>The single-mode step index fiber has the distinct </a:t>
            </a:r>
            <a:r>
              <a:rPr lang="en-US" sz="2100" b="1" dirty="0" smtClean="0">
                <a:solidFill>
                  <a:srgbClr val="00B050"/>
                </a:solidFill>
                <a:latin typeface="Times New Roman" pitchFamily="18" charset="0"/>
                <a:cs typeface="Times New Roman" pitchFamily="18" charset="0"/>
              </a:rPr>
              <a:t>advantage</a:t>
            </a:r>
            <a:r>
              <a:rPr lang="en-US" sz="2100" dirty="0" smtClean="0">
                <a:solidFill>
                  <a:srgbClr val="00B050"/>
                </a:solidFill>
                <a:latin typeface="Times New Roman" pitchFamily="18" charset="0"/>
                <a:cs typeface="Times New Roman" pitchFamily="18" charset="0"/>
              </a:rPr>
              <a:t> </a:t>
            </a:r>
            <a:r>
              <a:rPr lang="en-US" sz="2100" dirty="0" smtClean="0">
                <a:solidFill>
                  <a:srgbClr val="0070C0"/>
                </a:solidFill>
                <a:latin typeface="Times New Roman" pitchFamily="18" charset="0"/>
                <a:cs typeface="Times New Roman" pitchFamily="18" charset="0"/>
              </a:rPr>
              <a:t>of </a:t>
            </a:r>
            <a:r>
              <a:rPr lang="en-US" sz="2100" b="1" dirty="0" smtClean="0">
                <a:solidFill>
                  <a:srgbClr val="FF0000"/>
                </a:solidFill>
                <a:latin typeface="Times New Roman" pitchFamily="18" charset="0"/>
                <a:cs typeface="Times New Roman" pitchFamily="18" charset="0"/>
              </a:rPr>
              <a:t>low intermodal dispersion</a:t>
            </a:r>
            <a:r>
              <a:rPr lang="en-US" sz="2100" dirty="0" smtClean="0">
                <a:solidFill>
                  <a:srgbClr val="0070C0"/>
                </a:solidFill>
                <a:latin typeface="Times New Roman" pitchFamily="18" charset="0"/>
                <a:cs typeface="Times New Roman" pitchFamily="18" charset="0"/>
              </a:rPr>
              <a:t> (broadening of transmitted light pulses), as only one mode is transmitted, </a:t>
            </a:r>
            <a:r>
              <a:rPr lang="en-US" sz="2100" dirty="0" smtClean="0">
                <a:solidFill>
                  <a:srgbClr val="00B050"/>
                </a:solidFill>
                <a:latin typeface="Times New Roman" pitchFamily="18" charset="0"/>
                <a:cs typeface="Times New Roman" pitchFamily="18" charset="0"/>
              </a:rPr>
              <a:t>whereas with </a:t>
            </a:r>
            <a:r>
              <a:rPr lang="en-US" sz="2100" b="1" dirty="0" smtClean="0">
                <a:solidFill>
                  <a:srgbClr val="00B050"/>
                </a:solidFill>
                <a:latin typeface="Times New Roman" pitchFamily="18" charset="0"/>
                <a:cs typeface="Times New Roman" pitchFamily="18" charset="0"/>
              </a:rPr>
              <a:t>multimode step index fiber </a:t>
            </a:r>
            <a:r>
              <a:rPr lang="en-US" sz="2100" dirty="0" smtClean="0">
                <a:solidFill>
                  <a:srgbClr val="0070C0"/>
                </a:solidFill>
                <a:latin typeface="Times New Roman" pitchFamily="18" charset="0"/>
                <a:cs typeface="Times New Roman" pitchFamily="18" charset="0"/>
              </a:rPr>
              <a:t>considerable </a:t>
            </a:r>
            <a:r>
              <a:rPr lang="en-US" sz="2100" b="1" dirty="0" smtClean="0">
                <a:solidFill>
                  <a:srgbClr val="FF0000"/>
                </a:solidFill>
                <a:latin typeface="Times New Roman" pitchFamily="18" charset="0"/>
                <a:cs typeface="Times New Roman" pitchFamily="18" charset="0"/>
              </a:rPr>
              <a:t>dispersion </a:t>
            </a:r>
            <a:r>
              <a:rPr lang="en-US" sz="2100" b="1" dirty="0" smtClean="0">
                <a:solidFill>
                  <a:srgbClr val="0070C0"/>
                </a:solidFill>
                <a:latin typeface="Times New Roman" pitchFamily="18" charset="0"/>
                <a:cs typeface="Times New Roman" pitchFamily="18" charset="0"/>
              </a:rPr>
              <a:t>may </a:t>
            </a:r>
            <a:r>
              <a:rPr lang="en-US" sz="2100" b="1" dirty="0" smtClean="0">
                <a:solidFill>
                  <a:srgbClr val="00B050"/>
                </a:solidFill>
                <a:latin typeface="Times New Roman" pitchFamily="18" charset="0"/>
                <a:cs typeface="Times New Roman" pitchFamily="18" charset="0"/>
              </a:rPr>
              <a:t>occur</a:t>
            </a:r>
            <a:r>
              <a:rPr lang="en-US" sz="2100" dirty="0" smtClean="0">
                <a:solidFill>
                  <a:srgbClr val="00B050"/>
                </a:solidFill>
                <a:latin typeface="Times New Roman" pitchFamily="18" charset="0"/>
                <a:cs typeface="Times New Roman" pitchFamily="18" charset="0"/>
              </a:rPr>
              <a:t> </a:t>
            </a:r>
            <a:r>
              <a:rPr lang="en-US" sz="2100" dirty="0" smtClean="0">
                <a:solidFill>
                  <a:srgbClr val="0070C0"/>
                </a:solidFill>
                <a:latin typeface="Times New Roman" pitchFamily="18" charset="0"/>
                <a:cs typeface="Times New Roman" pitchFamily="18" charset="0"/>
              </a:rPr>
              <a:t>due to the </a:t>
            </a:r>
            <a:r>
              <a:rPr lang="en-US" sz="2100" b="1" dirty="0" smtClean="0">
                <a:solidFill>
                  <a:srgbClr val="FF0000"/>
                </a:solidFill>
                <a:latin typeface="Times New Roman" pitchFamily="18" charset="0"/>
                <a:cs typeface="Times New Roman" pitchFamily="18" charset="0"/>
              </a:rPr>
              <a:t>differing group velocities</a:t>
            </a:r>
            <a:r>
              <a:rPr lang="en-US" sz="2100" dirty="0" smtClean="0">
                <a:solidFill>
                  <a:srgbClr val="FF0000"/>
                </a:solidFill>
                <a:latin typeface="Times New Roman" pitchFamily="18" charset="0"/>
                <a:cs typeface="Times New Roman" pitchFamily="18" charset="0"/>
              </a:rPr>
              <a:t> </a:t>
            </a:r>
            <a:r>
              <a:rPr lang="en-US" sz="2100" dirty="0" smtClean="0">
                <a:solidFill>
                  <a:srgbClr val="0070C0"/>
                </a:solidFill>
                <a:latin typeface="Times New Roman" pitchFamily="18" charset="0"/>
                <a:cs typeface="Times New Roman" pitchFamily="18" charset="0"/>
              </a:rPr>
              <a:t>of the propagating modes. </a:t>
            </a:r>
          </a:p>
          <a:p>
            <a:pPr algn="just"/>
            <a:endParaRPr lang="en-US" sz="2200" dirty="0">
              <a:solidFill>
                <a:schemeClr val="accent2">
                  <a:lumMod val="75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90</a:t>
            </a:fld>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228600"/>
          </a:xfrm>
        </p:spPr>
        <p:txBody>
          <a:bodyPr>
            <a:noAutofit/>
          </a:bodyPr>
          <a:lstStyle/>
          <a:p>
            <a:r>
              <a:rPr lang="en-US" sz="2000" b="1" i="1" u="sng" dirty="0" smtClean="0">
                <a:solidFill>
                  <a:srgbClr val="FF0000"/>
                </a:solidFill>
                <a:latin typeface="Times New Roman" pitchFamily="18" charset="0"/>
                <a:cs typeface="Times New Roman" pitchFamily="18" charset="0"/>
              </a:rPr>
              <a:t>Step index fibers-3</a:t>
            </a:r>
            <a:endParaRPr lang="en-US" sz="2000" dirty="0"/>
          </a:p>
        </p:txBody>
      </p:sp>
      <p:sp>
        <p:nvSpPr>
          <p:cNvPr id="3" name="Content Placeholder 2"/>
          <p:cNvSpPr>
            <a:spLocks noGrp="1"/>
          </p:cNvSpPr>
          <p:nvPr>
            <p:ph idx="1"/>
          </p:nvPr>
        </p:nvSpPr>
        <p:spPr>
          <a:xfrm>
            <a:off x="152400" y="304800"/>
            <a:ext cx="8991600" cy="6553200"/>
          </a:xfrm>
        </p:spPr>
        <p:txBody>
          <a:bodyPr>
            <a:normAutofit/>
          </a:bodyPr>
          <a:lstStyle/>
          <a:p>
            <a:pPr algn="just"/>
            <a:r>
              <a:rPr lang="en-US" sz="2200" dirty="0" smtClean="0">
                <a:solidFill>
                  <a:srgbClr val="00B050"/>
                </a:solidFill>
                <a:latin typeface="Times New Roman" pitchFamily="18" charset="0"/>
                <a:cs typeface="Times New Roman" pitchFamily="18" charset="0"/>
              </a:rPr>
              <a:t>This in turn restricts the </a:t>
            </a:r>
            <a:r>
              <a:rPr lang="en-US" sz="2200" b="1" dirty="0" smtClean="0">
                <a:solidFill>
                  <a:srgbClr val="00B050"/>
                </a:solidFill>
                <a:latin typeface="Times New Roman" pitchFamily="18" charset="0"/>
                <a:cs typeface="Times New Roman" pitchFamily="18" charset="0"/>
              </a:rPr>
              <a:t>maximum bandwidth </a:t>
            </a:r>
            <a:r>
              <a:rPr lang="en-US" sz="2200" dirty="0" smtClean="0">
                <a:solidFill>
                  <a:srgbClr val="00B050"/>
                </a:solidFill>
                <a:latin typeface="Times New Roman" pitchFamily="18" charset="0"/>
                <a:cs typeface="Times New Roman" pitchFamily="18" charset="0"/>
              </a:rPr>
              <a:t>attainable with multimode step index fibers, especially when compared with single-mode fibers. </a:t>
            </a:r>
          </a:p>
          <a:p>
            <a:pPr algn="just"/>
            <a:endParaRPr lang="en-US" sz="16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However, for </a:t>
            </a:r>
            <a:r>
              <a:rPr lang="en-US" sz="2200" dirty="0" smtClean="0">
                <a:solidFill>
                  <a:srgbClr val="FF0000"/>
                </a:solidFill>
                <a:latin typeface="Times New Roman" pitchFamily="18" charset="0"/>
                <a:cs typeface="Times New Roman" pitchFamily="18" charset="0"/>
              </a:rPr>
              <a:t>lower bandwidth </a:t>
            </a:r>
            <a:r>
              <a:rPr lang="en-US" sz="2200" dirty="0" smtClean="0">
                <a:solidFill>
                  <a:srgbClr val="0070C0"/>
                </a:solidFill>
                <a:latin typeface="Times New Roman" pitchFamily="18" charset="0"/>
                <a:cs typeface="Times New Roman" pitchFamily="18" charset="0"/>
              </a:rPr>
              <a:t>applications multimode fibers have several </a:t>
            </a:r>
            <a:r>
              <a:rPr lang="en-US" sz="2200" dirty="0" smtClean="0">
                <a:solidFill>
                  <a:srgbClr val="FF0000"/>
                </a:solidFill>
                <a:latin typeface="Times New Roman" pitchFamily="18" charset="0"/>
                <a:cs typeface="Times New Roman" pitchFamily="18" charset="0"/>
              </a:rPr>
              <a:t>advantages over single-mode fibers. </a:t>
            </a:r>
          </a:p>
          <a:p>
            <a:pPr algn="just"/>
            <a:endParaRPr lang="en-US" sz="16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These are:</a:t>
            </a:r>
          </a:p>
          <a:p>
            <a:pPr algn="just"/>
            <a:r>
              <a:rPr lang="en-US" sz="2200" dirty="0" smtClean="0">
                <a:latin typeface="Times New Roman" pitchFamily="18" charset="0"/>
                <a:cs typeface="Times New Roman" pitchFamily="18" charset="0"/>
              </a:rPr>
              <a:t>(a) </a:t>
            </a:r>
            <a:r>
              <a:rPr lang="en-US" sz="2200" dirty="0" smtClean="0">
                <a:solidFill>
                  <a:srgbClr val="0070C0"/>
                </a:solidFill>
                <a:latin typeface="Times New Roman" pitchFamily="18" charset="0"/>
                <a:cs typeface="Times New Roman" pitchFamily="18" charset="0"/>
              </a:rPr>
              <a:t>the use of spatially </a:t>
            </a:r>
            <a:r>
              <a:rPr lang="en-US" sz="2200" b="1" dirty="0" smtClean="0">
                <a:solidFill>
                  <a:srgbClr val="0070C0"/>
                </a:solidFill>
                <a:latin typeface="Times New Roman" pitchFamily="18" charset="0"/>
                <a:cs typeface="Times New Roman" pitchFamily="18" charset="0"/>
              </a:rPr>
              <a:t>incoherent optical sources </a:t>
            </a:r>
            <a:r>
              <a:rPr lang="en-US" sz="2200" dirty="0" smtClean="0">
                <a:solidFill>
                  <a:srgbClr val="0070C0"/>
                </a:solidFill>
                <a:latin typeface="Times New Roman" pitchFamily="18" charset="0"/>
                <a:cs typeface="Times New Roman" pitchFamily="18" charset="0"/>
              </a:rPr>
              <a:t>(e.g. most light-emitting diodes) which cannot be efficiently coupled to single-mode fibers;</a:t>
            </a:r>
          </a:p>
          <a:p>
            <a:pPr algn="just"/>
            <a:r>
              <a:rPr lang="en-US" sz="2200" dirty="0" smtClean="0">
                <a:latin typeface="Times New Roman" pitchFamily="18" charset="0"/>
                <a:cs typeface="Times New Roman" pitchFamily="18" charset="0"/>
              </a:rPr>
              <a:t>(b) </a:t>
            </a:r>
            <a:r>
              <a:rPr lang="en-US" sz="2200" dirty="0" smtClean="0">
                <a:solidFill>
                  <a:srgbClr val="00B050"/>
                </a:solidFill>
                <a:latin typeface="Times New Roman" pitchFamily="18" charset="0"/>
                <a:cs typeface="Times New Roman" pitchFamily="18" charset="0"/>
              </a:rPr>
              <a:t>larger numerical apertures</a:t>
            </a:r>
            <a:r>
              <a:rPr lang="en-US" sz="2200" dirty="0" smtClean="0">
                <a:solidFill>
                  <a:srgbClr val="FF0000"/>
                </a:solidFill>
                <a:latin typeface="Times New Roman" pitchFamily="18" charset="0"/>
                <a:cs typeface="Times New Roman" pitchFamily="18" charset="0"/>
              </a:rPr>
              <a:t>(</a:t>
            </a:r>
            <a:r>
              <a:rPr lang="en-US" sz="2200" b="1" dirty="0" smtClean="0">
                <a:solidFill>
                  <a:srgbClr val="FF0000"/>
                </a:solidFill>
                <a:latin typeface="Times New Roman" pitchFamily="18" charset="0"/>
                <a:cs typeface="Times New Roman" pitchFamily="18" charset="0"/>
              </a:rPr>
              <a:t>NA), </a:t>
            </a:r>
            <a:r>
              <a:rPr lang="en-US" sz="2200" dirty="0" smtClean="0">
                <a:solidFill>
                  <a:srgbClr val="00B050"/>
                </a:solidFill>
                <a:latin typeface="Times New Roman" pitchFamily="18" charset="0"/>
                <a:cs typeface="Times New Roman" pitchFamily="18" charset="0"/>
              </a:rPr>
              <a:t>as well as core diameters</a:t>
            </a:r>
            <a:r>
              <a:rPr lang="en-US" sz="2200" dirty="0" smtClean="0">
                <a:solidFill>
                  <a:srgbClr val="FF0000"/>
                </a:solidFill>
                <a:latin typeface="Times New Roman" pitchFamily="18" charset="0"/>
                <a:cs typeface="Times New Roman" pitchFamily="18" charset="0"/>
              </a:rPr>
              <a:t>(d), </a:t>
            </a:r>
            <a:r>
              <a:rPr lang="en-US" sz="2200" dirty="0" smtClean="0">
                <a:solidFill>
                  <a:srgbClr val="00B050"/>
                </a:solidFill>
                <a:latin typeface="Times New Roman" pitchFamily="18" charset="0"/>
                <a:cs typeface="Times New Roman" pitchFamily="18" charset="0"/>
              </a:rPr>
              <a:t>facilitating </a:t>
            </a:r>
            <a:r>
              <a:rPr lang="en-US" sz="2200" b="1" dirty="0" smtClean="0">
                <a:solidFill>
                  <a:srgbClr val="FF0000"/>
                </a:solidFill>
                <a:latin typeface="Times New Roman" pitchFamily="18" charset="0"/>
                <a:cs typeface="Times New Roman" pitchFamily="18" charset="0"/>
              </a:rPr>
              <a:t>easier coupling </a:t>
            </a:r>
            <a:r>
              <a:rPr lang="en-US" sz="2200" dirty="0" smtClean="0">
                <a:solidFill>
                  <a:srgbClr val="00B050"/>
                </a:solidFill>
                <a:latin typeface="Times New Roman" pitchFamily="18" charset="0"/>
                <a:cs typeface="Times New Roman" pitchFamily="18" charset="0"/>
              </a:rPr>
              <a:t>to </a:t>
            </a:r>
            <a:r>
              <a:rPr lang="en-US" sz="2200" b="1" dirty="0" smtClean="0">
                <a:solidFill>
                  <a:srgbClr val="FF0000"/>
                </a:solidFill>
                <a:latin typeface="Times New Roman" pitchFamily="18" charset="0"/>
                <a:cs typeface="Times New Roman" pitchFamily="18" charset="0"/>
              </a:rPr>
              <a:t>optical sources</a:t>
            </a:r>
            <a:r>
              <a:rPr lang="en-US" sz="2200" dirty="0" smtClean="0">
                <a:solidFill>
                  <a:srgbClr val="00B050"/>
                </a:solidFill>
                <a:latin typeface="Times New Roman" pitchFamily="18" charset="0"/>
                <a:cs typeface="Times New Roman" pitchFamily="18" charset="0"/>
              </a:rPr>
              <a:t>;</a:t>
            </a:r>
          </a:p>
          <a:p>
            <a:pPr algn="just"/>
            <a:r>
              <a:rPr lang="en-US" sz="2200" dirty="0" smtClean="0">
                <a:latin typeface="Times New Roman" pitchFamily="18" charset="0"/>
                <a:cs typeface="Times New Roman" pitchFamily="18" charset="0"/>
              </a:rPr>
              <a:t>(c</a:t>
            </a:r>
            <a:r>
              <a:rPr lang="en-US" sz="2200" dirty="0" smtClean="0">
                <a:solidFill>
                  <a:srgbClr val="C00000"/>
                </a:solidFill>
                <a:latin typeface="Times New Roman" pitchFamily="18" charset="0"/>
                <a:cs typeface="Times New Roman" pitchFamily="18" charset="0"/>
              </a:rPr>
              <a:t>) </a:t>
            </a:r>
            <a:r>
              <a:rPr lang="en-US" sz="2200" b="1" dirty="0" smtClean="0">
                <a:solidFill>
                  <a:srgbClr val="C00000"/>
                </a:solidFill>
                <a:latin typeface="Times New Roman" pitchFamily="18" charset="0"/>
                <a:cs typeface="Times New Roman" pitchFamily="18" charset="0"/>
              </a:rPr>
              <a:t>lower tolerance </a:t>
            </a:r>
            <a:r>
              <a:rPr lang="en-US" sz="2200" dirty="0" smtClean="0">
                <a:solidFill>
                  <a:srgbClr val="C00000"/>
                </a:solidFill>
                <a:latin typeface="Times New Roman" pitchFamily="18" charset="0"/>
                <a:cs typeface="Times New Roman" pitchFamily="18" charset="0"/>
              </a:rPr>
              <a:t>requirements on fiber connectors.</a:t>
            </a:r>
          </a:p>
          <a:p>
            <a:pPr algn="just"/>
            <a:endParaRPr lang="en-US" sz="22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Multimode step index fibers allow the propagation of a finite number of guided modes along the channel. </a:t>
            </a:r>
          </a:p>
          <a:p>
            <a:pPr algn="just"/>
            <a:endParaRPr lang="en-US" sz="2200" dirty="0" smtClean="0">
              <a:latin typeface="Times New Roman" pitchFamily="18" charset="0"/>
              <a:cs typeface="Times New Roman" pitchFamily="18" charset="0"/>
            </a:endParaRPr>
          </a:p>
          <a:p>
            <a:endParaRPr lang="en-US" sz="2200" dirty="0"/>
          </a:p>
        </p:txBody>
      </p:sp>
      <p:sp>
        <p:nvSpPr>
          <p:cNvPr id="4" name="Slide Number Placeholder 3"/>
          <p:cNvSpPr>
            <a:spLocks noGrp="1"/>
          </p:cNvSpPr>
          <p:nvPr>
            <p:ph type="sldNum" sz="quarter" idx="12"/>
          </p:nvPr>
        </p:nvSpPr>
        <p:spPr/>
        <p:txBody>
          <a:bodyPr/>
          <a:lstStyle/>
          <a:p>
            <a:fld id="{40559E51-68F2-47B4-AE25-981F6705BCEA}" type="slidenum">
              <a:rPr lang="en-US" smtClean="0"/>
              <a:pPr/>
              <a:t>91</a:t>
            </a:fld>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228600"/>
          </a:xfrm>
        </p:spPr>
        <p:txBody>
          <a:bodyPr>
            <a:noAutofit/>
          </a:bodyPr>
          <a:lstStyle/>
          <a:p>
            <a:r>
              <a:rPr lang="en-US" sz="2000" b="1" i="1" u="sng" dirty="0" smtClean="0">
                <a:solidFill>
                  <a:srgbClr val="FF0000"/>
                </a:solidFill>
                <a:latin typeface="Times New Roman" pitchFamily="18" charset="0"/>
                <a:cs typeface="Times New Roman" pitchFamily="18" charset="0"/>
              </a:rPr>
              <a:t>Step index fibers-4</a:t>
            </a:r>
            <a:endParaRPr lang="en-US" sz="2000" dirty="0"/>
          </a:p>
        </p:txBody>
      </p:sp>
      <p:sp>
        <p:nvSpPr>
          <p:cNvPr id="3" name="Content Placeholder 2"/>
          <p:cNvSpPr>
            <a:spLocks noGrp="1"/>
          </p:cNvSpPr>
          <p:nvPr>
            <p:ph idx="1"/>
          </p:nvPr>
        </p:nvSpPr>
        <p:spPr>
          <a:xfrm>
            <a:off x="0" y="304800"/>
            <a:ext cx="9144000" cy="6400800"/>
          </a:xfrm>
        </p:spPr>
        <p:txBody>
          <a:bodyPr>
            <a:noAutofit/>
          </a:bodyPr>
          <a:lstStyle/>
          <a:p>
            <a:pPr algn="just"/>
            <a:endParaRPr lang="en-US" sz="2200" dirty="0" smtClean="0">
              <a:solidFill>
                <a:srgbClr val="0070C0"/>
              </a:solidFill>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The </a:t>
            </a:r>
            <a:r>
              <a:rPr lang="en-US" sz="2200" dirty="0" smtClean="0">
                <a:solidFill>
                  <a:srgbClr val="FF0000"/>
                </a:solidFill>
                <a:latin typeface="Times New Roman" pitchFamily="18" charset="0"/>
                <a:cs typeface="Times New Roman" pitchFamily="18" charset="0"/>
              </a:rPr>
              <a:t>number of guided modes </a:t>
            </a:r>
            <a:r>
              <a:rPr lang="en-US" sz="2200" dirty="0" smtClean="0">
                <a:solidFill>
                  <a:srgbClr val="0070C0"/>
                </a:solidFill>
                <a:latin typeface="Times New Roman" pitchFamily="18" charset="0"/>
                <a:cs typeface="Times New Roman" pitchFamily="18" charset="0"/>
              </a:rPr>
              <a:t>is </a:t>
            </a:r>
            <a:r>
              <a:rPr lang="en-US" sz="2200" dirty="0" smtClean="0">
                <a:solidFill>
                  <a:srgbClr val="00B050"/>
                </a:solidFill>
                <a:latin typeface="Times New Roman" pitchFamily="18" charset="0"/>
                <a:cs typeface="Times New Roman" pitchFamily="18" charset="0"/>
              </a:rPr>
              <a:t>dependent upon </a:t>
            </a:r>
            <a:r>
              <a:rPr lang="en-US" sz="2200" dirty="0" smtClean="0">
                <a:solidFill>
                  <a:srgbClr val="0070C0"/>
                </a:solidFill>
                <a:latin typeface="Times New Roman" pitchFamily="18" charset="0"/>
                <a:cs typeface="Times New Roman" pitchFamily="18" charset="0"/>
              </a:rPr>
              <a:t>the physical parameters (i.e. </a:t>
            </a:r>
            <a:r>
              <a:rPr lang="en-US" sz="2200" dirty="0" smtClean="0">
                <a:solidFill>
                  <a:srgbClr val="FFC000"/>
                </a:solidFill>
                <a:latin typeface="Times New Roman" pitchFamily="18" charset="0"/>
                <a:cs typeface="Times New Roman" pitchFamily="18" charset="0"/>
              </a:rPr>
              <a:t>relative refractive index difference, core radius</a:t>
            </a:r>
            <a:r>
              <a:rPr lang="en-US" sz="2200" dirty="0" smtClean="0">
                <a:solidFill>
                  <a:srgbClr val="0070C0"/>
                </a:solidFill>
                <a:latin typeface="Times New Roman" pitchFamily="18" charset="0"/>
                <a:cs typeface="Times New Roman" pitchFamily="18" charset="0"/>
              </a:rPr>
              <a:t>) of the fiber and the </a:t>
            </a:r>
            <a:r>
              <a:rPr lang="en-US" sz="2200" dirty="0" smtClean="0">
                <a:solidFill>
                  <a:srgbClr val="FF0000"/>
                </a:solidFill>
                <a:latin typeface="Times New Roman" pitchFamily="18" charset="0"/>
                <a:cs typeface="Times New Roman" pitchFamily="18" charset="0"/>
              </a:rPr>
              <a:t>wavelengths</a:t>
            </a:r>
            <a:r>
              <a:rPr lang="en-US" sz="2200" dirty="0" smtClean="0">
                <a:solidFill>
                  <a:srgbClr val="0070C0"/>
                </a:solidFill>
                <a:latin typeface="Times New Roman" pitchFamily="18" charset="0"/>
                <a:cs typeface="Times New Roman" pitchFamily="18" charset="0"/>
              </a:rPr>
              <a:t> of the transmitted light which are included in the </a:t>
            </a:r>
            <a:r>
              <a:rPr lang="en-US" sz="2200" dirty="0" smtClean="0">
                <a:solidFill>
                  <a:srgbClr val="FF0000"/>
                </a:solidFill>
                <a:latin typeface="Times New Roman" pitchFamily="18" charset="0"/>
                <a:cs typeface="Times New Roman" pitchFamily="18" charset="0"/>
              </a:rPr>
              <a:t>normalized frequency </a:t>
            </a:r>
            <a:r>
              <a:rPr lang="en-US" sz="2200" i="1" dirty="0" smtClean="0">
                <a:solidFill>
                  <a:srgbClr val="FF0000"/>
                </a:solidFill>
                <a:latin typeface="Times New Roman" pitchFamily="18" charset="0"/>
                <a:cs typeface="Times New Roman" pitchFamily="18" charset="0"/>
              </a:rPr>
              <a:t>V for the fiber.</a:t>
            </a:r>
          </a:p>
          <a:p>
            <a:pPr algn="just"/>
            <a:endParaRPr lang="en-US" sz="1400" i="1"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a:t>
            </a:r>
            <a:r>
              <a:rPr lang="en-US" sz="2200" dirty="0" smtClean="0">
                <a:solidFill>
                  <a:srgbClr val="0070C0"/>
                </a:solidFill>
                <a:latin typeface="Times New Roman" pitchFamily="18" charset="0"/>
                <a:cs typeface="Times New Roman" pitchFamily="18" charset="0"/>
              </a:rPr>
              <a:t>It was indicated that there is a cutoff value of normalized frequency </a:t>
            </a:r>
            <a:r>
              <a:rPr lang="en-US" sz="2200" i="1" dirty="0" err="1" smtClean="0">
                <a:solidFill>
                  <a:srgbClr val="0070C0"/>
                </a:solidFill>
                <a:latin typeface="Times New Roman" pitchFamily="18" charset="0"/>
                <a:cs typeface="Times New Roman" pitchFamily="18" charset="0"/>
              </a:rPr>
              <a:t>Vc</a:t>
            </a:r>
            <a:r>
              <a:rPr lang="en-US" sz="2200" i="1" dirty="0" smtClean="0">
                <a:solidFill>
                  <a:srgbClr val="0070C0"/>
                </a:solidFill>
                <a:latin typeface="Times New Roman" pitchFamily="18" charset="0"/>
                <a:cs typeface="Times New Roman" pitchFamily="18" charset="0"/>
              </a:rPr>
              <a:t> for </a:t>
            </a:r>
            <a:r>
              <a:rPr lang="en-US" sz="2200" dirty="0" smtClean="0">
                <a:solidFill>
                  <a:srgbClr val="0070C0"/>
                </a:solidFill>
                <a:latin typeface="Times New Roman" pitchFamily="18" charset="0"/>
                <a:cs typeface="Times New Roman" pitchFamily="18" charset="0"/>
              </a:rPr>
              <a:t>guided modes below which they cannot exist.</a:t>
            </a:r>
          </a:p>
          <a:p>
            <a:pPr algn="just"/>
            <a:endParaRPr lang="en-US" sz="14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However, mode propagation does not entirely cease below cutoff</a:t>
            </a:r>
            <a:r>
              <a:rPr lang="en-US" sz="2200" dirty="0" smtClean="0">
                <a:latin typeface="Times New Roman" pitchFamily="18" charset="0"/>
                <a:cs typeface="Times New Roman" pitchFamily="18" charset="0"/>
              </a:rPr>
              <a:t>. </a:t>
            </a:r>
          </a:p>
          <a:p>
            <a:pPr algn="just"/>
            <a:endParaRPr lang="en-US" sz="1400"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Modes may propagate as unguided or leaky modes which can travel considerable distances along the fiber. </a:t>
            </a:r>
          </a:p>
          <a:p>
            <a:pPr algn="just"/>
            <a:endParaRPr lang="en-US" sz="14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Nevertheless, it is the guided modes which are of paramount importance in optical fiber communications as these are confined to the fiber over its full length. </a:t>
            </a:r>
            <a:r>
              <a:rPr lang="en-US" sz="2200" dirty="0" smtClean="0">
                <a:solidFill>
                  <a:srgbClr val="00B050"/>
                </a:solidFill>
                <a:latin typeface="Times New Roman" pitchFamily="18" charset="0"/>
                <a:cs typeface="Times New Roman" pitchFamily="18" charset="0"/>
              </a:rPr>
              <a:t>]</a:t>
            </a:r>
          </a:p>
          <a:p>
            <a:pPr algn="just"/>
            <a:endParaRPr lang="en-US" sz="1000" dirty="0" smtClean="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92</a:t>
            </a:fld>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2000" b="1" i="1" u="sng" dirty="0" smtClean="0">
                <a:solidFill>
                  <a:srgbClr val="FF0000"/>
                </a:solidFill>
                <a:latin typeface="Times New Roman" pitchFamily="18" charset="0"/>
                <a:cs typeface="Times New Roman" pitchFamily="18" charset="0"/>
              </a:rPr>
              <a:t>Step index fibers-5</a:t>
            </a:r>
            <a:endParaRPr lang="en-US" sz="2000" dirty="0"/>
          </a:p>
        </p:txBody>
      </p:sp>
      <p:sp>
        <p:nvSpPr>
          <p:cNvPr id="3" name="Content Placeholder 2"/>
          <p:cNvSpPr>
            <a:spLocks noGrp="1"/>
          </p:cNvSpPr>
          <p:nvPr>
            <p:ph idx="1"/>
          </p:nvPr>
        </p:nvSpPr>
        <p:spPr>
          <a:xfrm>
            <a:off x="152400" y="533400"/>
            <a:ext cx="8839200" cy="3429000"/>
          </a:xfrm>
        </p:spPr>
        <p:txBody>
          <a:bodyPr>
            <a:normAutofit/>
          </a:bodyPr>
          <a:lstStyle/>
          <a:p>
            <a:pPr algn="just"/>
            <a:r>
              <a:rPr lang="en-US" sz="2200" dirty="0" smtClean="0">
                <a:solidFill>
                  <a:srgbClr val="0070C0"/>
                </a:solidFill>
                <a:latin typeface="Times New Roman" pitchFamily="18" charset="0"/>
                <a:cs typeface="Times New Roman" pitchFamily="18" charset="0"/>
              </a:rPr>
              <a:t>It can be shown that the </a:t>
            </a:r>
            <a:r>
              <a:rPr lang="en-US" sz="2200" b="1" dirty="0" smtClean="0">
                <a:solidFill>
                  <a:srgbClr val="FF0000"/>
                </a:solidFill>
                <a:latin typeface="Times New Roman" pitchFamily="18" charset="0"/>
                <a:cs typeface="Times New Roman" pitchFamily="18" charset="0"/>
              </a:rPr>
              <a:t>total number of guided modes or mode volume </a:t>
            </a:r>
            <a:r>
              <a:rPr lang="en-US" sz="2200" b="1" i="1" dirty="0" smtClean="0">
                <a:solidFill>
                  <a:srgbClr val="0070C0"/>
                </a:solidFill>
                <a:latin typeface="Times New Roman" pitchFamily="18" charset="0"/>
                <a:cs typeface="Times New Roman" pitchFamily="18" charset="0"/>
              </a:rPr>
              <a:t>M</a:t>
            </a:r>
            <a:r>
              <a:rPr lang="en-US" sz="1200" b="1" i="1" dirty="0" smtClean="0">
                <a:solidFill>
                  <a:srgbClr val="0070C0"/>
                </a:solidFill>
                <a:latin typeface="Times New Roman" pitchFamily="18" charset="0"/>
                <a:cs typeface="Times New Roman" pitchFamily="18" charset="0"/>
              </a:rPr>
              <a:t>s</a:t>
            </a:r>
            <a:r>
              <a:rPr lang="en-US" sz="2200" b="1" i="1" dirty="0" smtClean="0">
                <a:solidFill>
                  <a:srgbClr val="0070C0"/>
                </a:solidFill>
                <a:latin typeface="Times New Roman" pitchFamily="18" charset="0"/>
                <a:cs typeface="Times New Roman" pitchFamily="18" charset="0"/>
              </a:rPr>
              <a:t> for a step index fiber is related to the V value for the fiber by the </a:t>
            </a:r>
            <a:r>
              <a:rPr lang="en-US" sz="2200" b="1" dirty="0" smtClean="0">
                <a:solidFill>
                  <a:srgbClr val="0070C0"/>
                </a:solidFill>
                <a:latin typeface="Times New Roman" pitchFamily="18" charset="0"/>
                <a:cs typeface="Times New Roman" pitchFamily="18" charset="0"/>
              </a:rPr>
              <a:t>approximate expression:</a:t>
            </a:r>
          </a:p>
          <a:p>
            <a:pPr algn="just"/>
            <a:endParaRPr lang="en-US" sz="2200" dirty="0" smtClean="0">
              <a:solidFill>
                <a:srgbClr val="0070C0"/>
              </a:solidFill>
              <a:latin typeface="Times New Roman" pitchFamily="18" charset="0"/>
              <a:cs typeface="Times New Roman" pitchFamily="18" charset="0"/>
            </a:endParaRPr>
          </a:p>
          <a:p>
            <a:pPr algn="just"/>
            <a:endParaRPr lang="en-US" sz="2200" dirty="0" smtClean="0">
              <a:solidFill>
                <a:srgbClr val="0070C0"/>
              </a:solidFill>
              <a:latin typeface="Times New Roman" pitchFamily="18" charset="0"/>
              <a:cs typeface="Times New Roman" pitchFamily="18" charset="0"/>
            </a:endParaRPr>
          </a:p>
          <a:p>
            <a:pPr algn="just"/>
            <a:endParaRPr lang="en-US" sz="9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which allows an estimate of the number of guided modes propagating in a particular multimode step index fiber.</a:t>
            </a:r>
            <a:endParaRPr lang="en-US" sz="2200" dirty="0">
              <a:solidFill>
                <a:srgbClr val="00B050"/>
              </a:solidFill>
            </a:endParaRPr>
          </a:p>
        </p:txBody>
      </p:sp>
      <p:pic>
        <p:nvPicPr>
          <p:cNvPr id="1028" name="Picture 4"/>
          <p:cNvPicPr>
            <a:picLocks noChangeAspect="1" noChangeArrowheads="1"/>
          </p:cNvPicPr>
          <p:nvPr/>
        </p:nvPicPr>
        <p:blipFill>
          <a:blip r:embed="rId2"/>
          <a:srcRect/>
          <a:stretch>
            <a:fillRect/>
          </a:stretch>
        </p:blipFill>
        <p:spPr bwMode="auto">
          <a:xfrm>
            <a:off x="1752600" y="1905000"/>
            <a:ext cx="7029450" cy="65722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93</a:t>
            </a:fld>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609600"/>
          </a:xfrm>
        </p:spPr>
        <p:txBody>
          <a:bodyPr>
            <a:normAutofit fontScale="90000"/>
          </a:bodyPr>
          <a:lstStyle/>
          <a:p>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381000" y="685801"/>
            <a:ext cx="8534400" cy="5791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40559E51-68F2-47B4-AE25-981F6705BCEA}" type="slidenum">
              <a:rPr lang="en-US" smtClean="0"/>
              <a:pPr/>
              <a:t>94</a:t>
            </a:fld>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228600"/>
          </a:xfrm>
        </p:spPr>
        <p:txBody>
          <a:bodyPr>
            <a:noAutofit/>
          </a:bodyPr>
          <a:lstStyle/>
          <a:p>
            <a:r>
              <a:rPr lang="en-US" sz="2000" b="1" i="1" u="sng" dirty="0" smtClean="0">
                <a:solidFill>
                  <a:srgbClr val="FF0000"/>
                </a:solidFill>
                <a:latin typeface="Times New Roman" pitchFamily="18" charset="0"/>
                <a:cs typeface="Times New Roman" pitchFamily="18" charset="0"/>
              </a:rPr>
              <a:t>Step index fibers-6</a:t>
            </a:r>
            <a:endParaRPr lang="en-US" sz="2000" dirty="0"/>
          </a:p>
        </p:txBody>
      </p:sp>
      <p:sp>
        <p:nvSpPr>
          <p:cNvPr id="3" name="Content Placeholder 2"/>
          <p:cNvSpPr>
            <a:spLocks noGrp="1"/>
          </p:cNvSpPr>
          <p:nvPr>
            <p:ph idx="1"/>
          </p:nvPr>
        </p:nvSpPr>
        <p:spPr>
          <a:xfrm>
            <a:off x="152400" y="381000"/>
            <a:ext cx="8839200" cy="6324600"/>
          </a:xfrm>
        </p:spPr>
        <p:txBody>
          <a:bodyPr>
            <a:noAutofit/>
          </a:bodyPr>
          <a:lstStyle/>
          <a:p>
            <a:pPr algn="just"/>
            <a:r>
              <a:rPr lang="en-US" sz="2200" dirty="0" smtClean="0">
                <a:solidFill>
                  <a:srgbClr val="00B050"/>
                </a:solidFill>
                <a:latin typeface="Times New Roman" pitchFamily="18" charset="0"/>
                <a:cs typeface="Times New Roman" pitchFamily="18" charset="0"/>
              </a:rPr>
              <a:t>Therefore, as illustrated in Example 2.4, the optical power is launched into a </a:t>
            </a:r>
            <a:r>
              <a:rPr lang="en-US" sz="2400" b="1" dirty="0" smtClean="0">
                <a:solidFill>
                  <a:srgbClr val="FF0000"/>
                </a:solidFill>
                <a:latin typeface="Times New Roman" pitchFamily="18" charset="0"/>
                <a:cs typeface="Times New Roman" pitchFamily="18" charset="0"/>
              </a:rPr>
              <a:t>large number of guided modes</a:t>
            </a:r>
            <a:r>
              <a:rPr lang="en-US" sz="2200" dirty="0" smtClean="0">
                <a:solidFill>
                  <a:srgbClr val="00B050"/>
                </a:solidFill>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each having different spatial field distributions, propagation constants</a:t>
            </a:r>
            <a:r>
              <a:rPr lang="en-US" sz="2200" dirty="0" smtClean="0">
                <a:solidFill>
                  <a:srgbClr val="00B050"/>
                </a:solidFill>
                <a:latin typeface="Times New Roman" pitchFamily="18" charset="0"/>
                <a:cs typeface="Times New Roman" pitchFamily="18" charset="0"/>
              </a:rPr>
              <a:t>, etc.</a:t>
            </a:r>
          </a:p>
          <a:p>
            <a:pPr algn="just"/>
            <a:endParaRPr lang="en-US" sz="1600" dirty="0" smtClean="0">
              <a:latin typeface="Times New Roman" pitchFamily="18" charset="0"/>
              <a:cs typeface="Times New Roman" pitchFamily="18" charset="0"/>
            </a:endParaRPr>
          </a:p>
          <a:p>
            <a:pPr algn="just"/>
            <a:r>
              <a:rPr lang="en-US" sz="2200" dirty="0" smtClean="0">
                <a:solidFill>
                  <a:srgbClr val="00B0F0"/>
                </a:solidFill>
                <a:latin typeface="Times New Roman" pitchFamily="18" charset="0"/>
                <a:cs typeface="Times New Roman" pitchFamily="18" charset="0"/>
              </a:rPr>
              <a:t>In an ideal multimode step index fiber with properties (i.e. relative index difference, core diameter) which are </a:t>
            </a:r>
            <a:r>
              <a:rPr lang="en-US" sz="2200" dirty="0" smtClean="0">
                <a:solidFill>
                  <a:srgbClr val="FF0000"/>
                </a:solidFill>
                <a:latin typeface="Times New Roman" pitchFamily="18" charset="0"/>
                <a:cs typeface="Times New Roman" pitchFamily="18" charset="0"/>
              </a:rPr>
              <a:t>independent of distance</a:t>
            </a:r>
            <a:r>
              <a:rPr lang="en-US" sz="2200" dirty="0" smtClean="0">
                <a:solidFill>
                  <a:srgbClr val="00B0F0"/>
                </a:solidFill>
                <a:latin typeface="Times New Roman" pitchFamily="18" charset="0"/>
                <a:cs typeface="Times New Roman" pitchFamily="18" charset="0"/>
              </a:rPr>
              <a:t>, there </a:t>
            </a:r>
            <a:r>
              <a:rPr lang="en-US" sz="2200" b="1" dirty="0" smtClean="0">
                <a:solidFill>
                  <a:srgbClr val="00B0F0"/>
                </a:solidFill>
                <a:latin typeface="Times New Roman" pitchFamily="18" charset="0"/>
                <a:cs typeface="Times New Roman" pitchFamily="18" charset="0"/>
              </a:rPr>
              <a:t>is </a:t>
            </a:r>
            <a:r>
              <a:rPr lang="en-US" sz="2200" b="1" dirty="0" smtClean="0">
                <a:solidFill>
                  <a:srgbClr val="FF0000"/>
                </a:solidFill>
                <a:latin typeface="Times New Roman" pitchFamily="18" charset="0"/>
                <a:cs typeface="Times New Roman" pitchFamily="18" charset="0"/>
              </a:rPr>
              <a:t>no mode coupling, and the optical power launched into a particular mode remains in that mode</a:t>
            </a:r>
            <a:r>
              <a:rPr lang="en-US" sz="2200" dirty="0" smtClean="0">
                <a:solidFill>
                  <a:srgbClr val="00B0F0"/>
                </a:solidFill>
                <a:latin typeface="Times New Roman" pitchFamily="18" charset="0"/>
                <a:cs typeface="Times New Roman" pitchFamily="18" charset="0"/>
              </a:rPr>
              <a:t> and </a:t>
            </a:r>
            <a:r>
              <a:rPr lang="en-US" sz="2200" dirty="0" smtClean="0">
                <a:solidFill>
                  <a:srgbClr val="FF0000"/>
                </a:solidFill>
                <a:latin typeface="Times New Roman" pitchFamily="18" charset="0"/>
                <a:cs typeface="Times New Roman" pitchFamily="18" charset="0"/>
              </a:rPr>
              <a:t>travels independently </a:t>
            </a:r>
            <a:r>
              <a:rPr lang="en-US" sz="2200" dirty="0" smtClean="0">
                <a:solidFill>
                  <a:srgbClr val="00B0F0"/>
                </a:solidFill>
                <a:latin typeface="Times New Roman" pitchFamily="18" charset="0"/>
                <a:cs typeface="Times New Roman" pitchFamily="18" charset="0"/>
              </a:rPr>
              <a:t>of the power launched into the other guided modes.</a:t>
            </a:r>
          </a:p>
          <a:p>
            <a:pPr algn="just"/>
            <a:endParaRPr lang="en-US" sz="1200" dirty="0" smtClean="0">
              <a:latin typeface="Times New Roman" pitchFamily="18" charset="0"/>
              <a:cs typeface="Times New Roman" pitchFamily="18" charset="0"/>
            </a:endParaRPr>
          </a:p>
          <a:p>
            <a:pPr algn="just"/>
            <a:r>
              <a:rPr lang="en-US" sz="2200" dirty="0" smtClean="0">
                <a:solidFill>
                  <a:srgbClr val="002060"/>
                </a:solidFill>
                <a:latin typeface="Times New Roman" pitchFamily="18" charset="0"/>
                <a:cs typeface="Times New Roman" pitchFamily="18" charset="0"/>
              </a:rPr>
              <a:t>Also, the majority of these guided modes operate far from cutoff, and are well confined to the fiber core.</a:t>
            </a:r>
          </a:p>
          <a:p>
            <a:pPr algn="just"/>
            <a:endParaRPr lang="en-US" sz="1400" dirty="0" smtClean="0">
              <a:latin typeface="Times New Roman" pitchFamily="18" charset="0"/>
              <a:cs typeface="Times New Roman" pitchFamily="18" charset="0"/>
            </a:endParaRPr>
          </a:p>
          <a:p>
            <a:pPr algn="just"/>
            <a:r>
              <a:rPr lang="en-US" sz="2200" dirty="0" smtClean="0">
                <a:solidFill>
                  <a:srgbClr val="FF0000"/>
                </a:solidFill>
                <a:latin typeface="Times New Roman" pitchFamily="18" charset="0"/>
                <a:cs typeface="Times New Roman" pitchFamily="18" charset="0"/>
              </a:rPr>
              <a:t>Thus most of the optical power is carried in the core region and not in the cladding.</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 properties of the cladding (e.g. </a:t>
            </a:r>
            <a:r>
              <a:rPr lang="en-US" sz="2200" dirty="0" smtClean="0">
                <a:solidFill>
                  <a:srgbClr val="FF0000"/>
                </a:solidFill>
                <a:latin typeface="Times New Roman" pitchFamily="18" charset="0"/>
                <a:cs typeface="Times New Roman" pitchFamily="18" charset="0"/>
              </a:rPr>
              <a:t>thickness) do not </a:t>
            </a:r>
            <a:r>
              <a:rPr lang="en-US" sz="2200" dirty="0" smtClean="0">
                <a:latin typeface="Times New Roman" pitchFamily="18" charset="0"/>
                <a:cs typeface="Times New Roman" pitchFamily="18" charset="0"/>
              </a:rPr>
              <a:t>therefore significantly </a:t>
            </a:r>
            <a:r>
              <a:rPr lang="en-US" sz="2200" dirty="0" smtClean="0">
                <a:solidFill>
                  <a:srgbClr val="FF0000"/>
                </a:solidFill>
                <a:latin typeface="Times New Roman" pitchFamily="18" charset="0"/>
                <a:cs typeface="Times New Roman" pitchFamily="18" charset="0"/>
              </a:rPr>
              <a:t>affect the propagation </a:t>
            </a:r>
            <a:r>
              <a:rPr lang="en-US" sz="2200" dirty="0" smtClean="0">
                <a:latin typeface="Times New Roman" pitchFamily="18" charset="0"/>
                <a:cs typeface="Times New Roman" pitchFamily="18" charset="0"/>
              </a:rPr>
              <a:t>of these </a:t>
            </a:r>
            <a:r>
              <a:rPr lang="en-US" sz="2200" dirty="0" smtClean="0">
                <a:solidFill>
                  <a:srgbClr val="FF0000"/>
                </a:solidFill>
                <a:latin typeface="Times New Roman" pitchFamily="18" charset="0"/>
                <a:cs typeface="Times New Roman" pitchFamily="18" charset="0"/>
              </a:rPr>
              <a:t>modes</a:t>
            </a:r>
            <a:r>
              <a:rPr lang="en-US" sz="2200"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95</a:t>
            </a:fld>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2400" b="1" i="1" u="sng" dirty="0" smtClean="0">
                <a:solidFill>
                  <a:srgbClr val="FF0000"/>
                </a:solidFill>
                <a:latin typeface="Times New Roman" pitchFamily="18" charset="0"/>
                <a:cs typeface="Times New Roman" pitchFamily="18" charset="0"/>
              </a:rPr>
              <a:t>Graded index fibers-1</a:t>
            </a:r>
            <a:endParaRPr lang="en-US" sz="2400" dirty="0"/>
          </a:p>
        </p:txBody>
      </p:sp>
      <p:sp>
        <p:nvSpPr>
          <p:cNvPr id="3" name="Content Placeholder 2"/>
          <p:cNvSpPr>
            <a:spLocks noGrp="1"/>
          </p:cNvSpPr>
          <p:nvPr>
            <p:ph idx="1"/>
          </p:nvPr>
        </p:nvSpPr>
        <p:spPr>
          <a:xfrm>
            <a:off x="152400" y="381000"/>
            <a:ext cx="8839200" cy="6324600"/>
          </a:xfrm>
        </p:spPr>
        <p:txBody>
          <a:bodyPr>
            <a:normAutofit lnSpcReduction="10000"/>
          </a:bodyPr>
          <a:lstStyle/>
          <a:p>
            <a:pPr algn="just"/>
            <a:r>
              <a:rPr lang="en-US" sz="2200" dirty="0" smtClean="0">
                <a:solidFill>
                  <a:srgbClr val="0070C0"/>
                </a:solidFill>
                <a:latin typeface="Times New Roman" pitchFamily="18" charset="0"/>
                <a:cs typeface="Times New Roman" pitchFamily="18" charset="0"/>
              </a:rPr>
              <a:t>Graded index fibers do not have a constant refractive index in the core but a decreasing </a:t>
            </a:r>
            <a:r>
              <a:rPr lang="en-US" sz="2200" dirty="0" smtClean="0">
                <a:solidFill>
                  <a:srgbClr val="FF0000"/>
                </a:solidFill>
                <a:latin typeface="Times New Roman" pitchFamily="18" charset="0"/>
                <a:cs typeface="Times New Roman" pitchFamily="18" charset="0"/>
              </a:rPr>
              <a:t>core index </a:t>
            </a:r>
            <a:r>
              <a:rPr lang="en-US" sz="2200" i="1" dirty="0" smtClean="0">
                <a:solidFill>
                  <a:srgbClr val="FF0000"/>
                </a:solidFill>
                <a:latin typeface="Times New Roman" pitchFamily="18" charset="0"/>
                <a:cs typeface="Times New Roman" pitchFamily="18" charset="0"/>
              </a:rPr>
              <a:t>n(r) </a:t>
            </a:r>
            <a:r>
              <a:rPr lang="en-US" sz="2200" i="1" dirty="0" smtClean="0">
                <a:solidFill>
                  <a:srgbClr val="0070C0"/>
                </a:solidFill>
                <a:latin typeface="Times New Roman" pitchFamily="18" charset="0"/>
                <a:cs typeface="Times New Roman" pitchFamily="18" charset="0"/>
              </a:rPr>
              <a:t>with radial distance from a maximum value of n</a:t>
            </a:r>
            <a:r>
              <a:rPr lang="en-US" sz="1100" i="1" dirty="0" smtClean="0">
                <a:solidFill>
                  <a:srgbClr val="0070C0"/>
                </a:solidFill>
                <a:latin typeface="Times New Roman" pitchFamily="18" charset="0"/>
                <a:cs typeface="Times New Roman" pitchFamily="18" charset="0"/>
              </a:rPr>
              <a:t>1</a:t>
            </a:r>
            <a:r>
              <a:rPr lang="en-US" sz="2200" i="1" dirty="0" smtClean="0">
                <a:solidFill>
                  <a:srgbClr val="0070C0"/>
                </a:solidFill>
                <a:latin typeface="Times New Roman" pitchFamily="18" charset="0"/>
                <a:cs typeface="Times New Roman" pitchFamily="18" charset="0"/>
              </a:rPr>
              <a:t> at the axis to a </a:t>
            </a:r>
            <a:r>
              <a:rPr lang="en-US" sz="2200" i="1" dirty="0" smtClean="0">
                <a:solidFill>
                  <a:srgbClr val="FF0000"/>
                </a:solidFill>
                <a:latin typeface="Times New Roman" pitchFamily="18" charset="0"/>
                <a:cs typeface="Times New Roman" pitchFamily="18" charset="0"/>
              </a:rPr>
              <a:t>constant </a:t>
            </a:r>
            <a:r>
              <a:rPr lang="en-US" sz="2200" dirty="0" smtClean="0">
                <a:solidFill>
                  <a:srgbClr val="FF0000"/>
                </a:solidFill>
                <a:latin typeface="Times New Roman" pitchFamily="18" charset="0"/>
                <a:cs typeface="Times New Roman" pitchFamily="18" charset="0"/>
              </a:rPr>
              <a:t>value </a:t>
            </a:r>
            <a:r>
              <a:rPr lang="en-US" sz="2200" i="1" dirty="0" smtClean="0">
                <a:solidFill>
                  <a:srgbClr val="FF0000"/>
                </a:solidFill>
                <a:latin typeface="Times New Roman" pitchFamily="18" charset="0"/>
                <a:cs typeface="Times New Roman" pitchFamily="18" charset="0"/>
              </a:rPr>
              <a:t>n</a:t>
            </a:r>
            <a:r>
              <a:rPr lang="en-US" sz="1100" i="1" dirty="0" smtClean="0">
                <a:solidFill>
                  <a:srgbClr val="FF0000"/>
                </a:solidFill>
                <a:latin typeface="Times New Roman" pitchFamily="18" charset="0"/>
                <a:cs typeface="Times New Roman" pitchFamily="18" charset="0"/>
              </a:rPr>
              <a:t>2</a:t>
            </a:r>
            <a:r>
              <a:rPr lang="en-US" sz="2200" i="1" dirty="0" smtClean="0">
                <a:solidFill>
                  <a:srgbClr val="FF0000"/>
                </a:solidFill>
                <a:latin typeface="Times New Roman" pitchFamily="18" charset="0"/>
                <a:cs typeface="Times New Roman" pitchFamily="18" charset="0"/>
              </a:rPr>
              <a:t> beyond the core radius </a:t>
            </a:r>
            <a:r>
              <a:rPr lang="en-US" sz="2400" b="1" i="1" dirty="0" smtClean="0">
                <a:solidFill>
                  <a:srgbClr val="FF0000"/>
                </a:solidFill>
                <a:latin typeface="Times New Roman" pitchFamily="18" charset="0"/>
                <a:cs typeface="Times New Roman" pitchFamily="18" charset="0"/>
              </a:rPr>
              <a:t>a</a:t>
            </a:r>
            <a:r>
              <a:rPr lang="en-US" sz="2200" i="1" dirty="0" smtClean="0">
                <a:solidFill>
                  <a:srgbClr val="FF0000"/>
                </a:solidFill>
                <a:latin typeface="Times New Roman" pitchFamily="18" charset="0"/>
                <a:cs typeface="Times New Roman" pitchFamily="18" charset="0"/>
              </a:rPr>
              <a:t> </a:t>
            </a:r>
            <a:r>
              <a:rPr lang="en-US" sz="2200" i="1" dirty="0" smtClean="0">
                <a:solidFill>
                  <a:srgbClr val="0070C0"/>
                </a:solidFill>
                <a:latin typeface="Times New Roman" pitchFamily="18" charset="0"/>
                <a:cs typeface="Times New Roman" pitchFamily="18" charset="0"/>
              </a:rPr>
              <a:t>in the </a:t>
            </a:r>
            <a:r>
              <a:rPr lang="en-US" sz="2200" b="1" i="1" dirty="0" smtClean="0">
                <a:solidFill>
                  <a:srgbClr val="0070C0"/>
                </a:solidFill>
                <a:latin typeface="Times New Roman" pitchFamily="18" charset="0"/>
                <a:cs typeface="Times New Roman" pitchFamily="18" charset="0"/>
              </a:rPr>
              <a:t>cladding</a:t>
            </a:r>
            <a:r>
              <a:rPr lang="en-US" sz="2200" i="1" dirty="0" smtClean="0">
                <a:solidFill>
                  <a:srgbClr val="0070C0"/>
                </a:solidFill>
                <a:latin typeface="Times New Roman" pitchFamily="18" charset="0"/>
                <a:cs typeface="Times New Roman" pitchFamily="18" charset="0"/>
              </a:rPr>
              <a:t>. </a:t>
            </a:r>
          </a:p>
          <a:p>
            <a:pPr algn="just"/>
            <a:endParaRPr lang="en-US" sz="500" i="1" dirty="0" smtClean="0">
              <a:latin typeface="Times New Roman" pitchFamily="18" charset="0"/>
              <a:cs typeface="Times New Roman" pitchFamily="18" charset="0"/>
            </a:endParaRPr>
          </a:p>
          <a:p>
            <a:pPr algn="just"/>
            <a:r>
              <a:rPr lang="en-US" sz="2200" i="1" dirty="0" smtClean="0">
                <a:solidFill>
                  <a:srgbClr val="FF0000"/>
                </a:solidFill>
                <a:latin typeface="Times New Roman" pitchFamily="18" charset="0"/>
                <a:cs typeface="Times New Roman" pitchFamily="18" charset="0"/>
              </a:rPr>
              <a:t>This index variation may be represented </a:t>
            </a:r>
            <a:r>
              <a:rPr lang="en-US" sz="2200" dirty="0" smtClean="0">
                <a:solidFill>
                  <a:srgbClr val="FF0000"/>
                </a:solidFill>
                <a:latin typeface="Times New Roman" pitchFamily="18" charset="0"/>
                <a:cs typeface="Times New Roman" pitchFamily="18" charset="0"/>
              </a:rPr>
              <a:t>as:</a:t>
            </a:r>
          </a:p>
          <a:p>
            <a:pPr algn="just"/>
            <a:endParaRPr lang="en-US" sz="2200" dirty="0" smtClean="0">
              <a:solidFill>
                <a:srgbClr val="FF0000"/>
              </a:solidFill>
              <a:latin typeface="Times New Roman" pitchFamily="18" charset="0"/>
              <a:cs typeface="Times New Roman" pitchFamily="18" charset="0"/>
            </a:endParaRPr>
          </a:p>
          <a:p>
            <a:pPr algn="just"/>
            <a:endParaRPr lang="en-US" sz="2200" dirty="0" smtClean="0">
              <a:solidFill>
                <a:srgbClr val="FF0000"/>
              </a:solidFill>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r>
              <a:rPr lang="en-US" sz="2200" dirty="0" smtClean="0">
                <a:solidFill>
                  <a:srgbClr val="92D050"/>
                </a:solidFill>
                <a:latin typeface="Times New Roman" pitchFamily="18" charset="0"/>
                <a:cs typeface="Times New Roman" pitchFamily="18" charset="0"/>
              </a:rPr>
              <a:t>where </a:t>
            </a:r>
            <a:r>
              <a:rPr lang="en-US" sz="2200" dirty="0" smtClean="0">
                <a:solidFill>
                  <a:srgbClr val="0070C0"/>
                </a:solidFill>
                <a:latin typeface="Times New Roman" pitchFamily="18" charset="0"/>
                <a:cs typeface="Times New Roman" pitchFamily="18" charset="0"/>
              </a:rPr>
              <a:t>Δ is the relative refractive index difference </a:t>
            </a:r>
            <a:r>
              <a:rPr lang="en-US" sz="2200" dirty="0" smtClean="0">
                <a:solidFill>
                  <a:srgbClr val="92D050"/>
                </a:solidFill>
                <a:latin typeface="Times New Roman" pitchFamily="18" charset="0"/>
                <a:cs typeface="Times New Roman" pitchFamily="18" charset="0"/>
              </a:rPr>
              <a:t>and </a:t>
            </a:r>
            <a:r>
              <a:rPr lang="en-US" sz="2200" dirty="0" smtClean="0">
                <a:solidFill>
                  <a:srgbClr val="FF0000"/>
                </a:solidFill>
                <a:latin typeface="Times New Roman" pitchFamily="18" charset="0"/>
                <a:cs typeface="Times New Roman" pitchFamily="18" charset="0"/>
              </a:rPr>
              <a:t>α is the profile parameter which gives the characteristic refractive index profile of the fiber core.</a:t>
            </a:r>
          </a:p>
          <a:p>
            <a:pPr algn="just"/>
            <a:endParaRPr lang="en-US" sz="22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Equation (2.75) which is a convenient method of expressing the refractive index profile of the fiber core as a variation of α, allows representation of the </a:t>
            </a:r>
            <a:r>
              <a:rPr lang="en-US" sz="2400" b="1" dirty="0" smtClean="0">
                <a:solidFill>
                  <a:srgbClr val="002060"/>
                </a:solidFill>
                <a:latin typeface="Times New Roman" pitchFamily="18" charset="0"/>
                <a:cs typeface="Times New Roman" pitchFamily="18" charset="0"/>
              </a:rPr>
              <a:t>step index profile when α = ∞</a:t>
            </a:r>
            <a:r>
              <a:rPr lang="en-US" sz="2200" dirty="0" smtClean="0">
                <a:solidFill>
                  <a:srgbClr val="0070C0"/>
                </a:solidFill>
                <a:latin typeface="Times New Roman" pitchFamily="18" charset="0"/>
                <a:cs typeface="Times New Roman" pitchFamily="18" charset="0"/>
              </a:rPr>
              <a:t>, </a:t>
            </a:r>
            <a:r>
              <a:rPr lang="en-US" sz="2200" b="1" dirty="0" smtClean="0">
                <a:solidFill>
                  <a:srgbClr val="FF0000"/>
                </a:solidFill>
                <a:latin typeface="Times New Roman" pitchFamily="18" charset="0"/>
                <a:cs typeface="Times New Roman" pitchFamily="18" charset="0"/>
              </a:rPr>
              <a:t>a parabolic profile when α = 2 </a:t>
            </a:r>
            <a:r>
              <a:rPr lang="en-US" sz="2200" dirty="0" smtClean="0">
                <a:solidFill>
                  <a:srgbClr val="0070C0"/>
                </a:solidFill>
                <a:latin typeface="Times New Roman" pitchFamily="18" charset="0"/>
                <a:cs typeface="Times New Roman" pitchFamily="18" charset="0"/>
              </a:rPr>
              <a:t>and a </a:t>
            </a:r>
            <a:r>
              <a:rPr lang="en-US" sz="2200" b="1" dirty="0" smtClean="0">
                <a:solidFill>
                  <a:srgbClr val="00B050"/>
                </a:solidFill>
                <a:latin typeface="Times New Roman" pitchFamily="18" charset="0"/>
                <a:cs typeface="Times New Roman" pitchFamily="18" charset="0"/>
              </a:rPr>
              <a:t>triangular profile when α = 1</a:t>
            </a:r>
            <a:r>
              <a:rPr lang="en-US" sz="2200" dirty="0" smtClean="0">
                <a:solidFill>
                  <a:srgbClr val="0070C0"/>
                </a:solidFill>
                <a:latin typeface="Times New Roman" pitchFamily="18" charset="0"/>
                <a:cs typeface="Times New Roman" pitchFamily="18" charset="0"/>
              </a:rPr>
              <a:t>. </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This range of refractive index profiles is illustrated in Figure 2.22.</a:t>
            </a:r>
            <a:endParaRPr lang="en-US" sz="22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1447800" y="2209800"/>
            <a:ext cx="6486525" cy="838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96</a:t>
            </a:fld>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1600" b="1" i="1" u="sng" dirty="0" smtClean="0">
                <a:solidFill>
                  <a:srgbClr val="FF0000"/>
                </a:solidFill>
                <a:latin typeface="Times New Roman" pitchFamily="18" charset="0"/>
                <a:cs typeface="Times New Roman" pitchFamily="18" charset="0"/>
              </a:rPr>
              <a:t>Graded index fibers-2</a:t>
            </a:r>
            <a:endParaRPr lang="en-US" sz="1600" dirty="0"/>
          </a:p>
        </p:txBody>
      </p:sp>
      <p:pic>
        <p:nvPicPr>
          <p:cNvPr id="2050" name="Picture 2"/>
          <p:cNvPicPr>
            <a:picLocks noGrp="1" noChangeAspect="1" noChangeArrowheads="1"/>
          </p:cNvPicPr>
          <p:nvPr>
            <p:ph idx="1"/>
          </p:nvPr>
        </p:nvPicPr>
        <p:blipFill>
          <a:blip r:embed="rId2"/>
          <a:srcRect/>
          <a:stretch>
            <a:fillRect/>
          </a:stretch>
        </p:blipFill>
        <p:spPr bwMode="auto">
          <a:xfrm>
            <a:off x="685800" y="381000"/>
            <a:ext cx="7858125" cy="291941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81000" y="3505200"/>
            <a:ext cx="8229600" cy="29337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97</a:t>
            </a:fld>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304800"/>
          </a:xfrm>
        </p:spPr>
        <p:txBody>
          <a:bodyPr>
            <a:noAutofit/>
          </a:bodyPr>
          <a:lstStyle/>
          <a:p>
            <a:r>
              <a:rPr lang="en-US" sz="1400" b="1" i="1" u="sng" dirty="0" smtClean="0">
                <a:solidFill>
                  <a:srgbClr val="FF0000"/>
                </a:solidFill>
                <a:latin typeface="Times New Roman" pitchFamily="18" charset="0"/>
                <a:cs typeface="Times New Roman" pitchFamily="18" charset="0"/>
              </a:rPr>
              <a:t>Graded index fibers-3</a:t>
            </a:r>
            <a:endParaRPr lang="en-US" sz="1400" dirty="0"/>
          </a:p>
        </p:txBody>
      </p:sp>
      <p:sp>
        <p:nvSpPr>
          <p:cNvPr id="3" name="Content Placeholder 2"/>
          <p:cNvSpPr>
            <a:spLocks noGrp="1"/>
          </p:cNvSpPr>
          <p:nvPr>
            <p:ph idx="1"/>
          </p:nvPr>
        </p:nvSpPr>
        <p:spPr>
          <a:xfrm>
            <a:off x="152400" y="381000"/>
            <a:ext cx="8839200" cy="6248400"/>
          </a:xfrm>
        </p:spPr>
        <p:txBody>
          <a:bodyPr>
            <a:normAutofit/>
          </a:bodyPr>
          <a:lstStyle/>
          <a:p>
            <a:pPr algn="just"/>
            <a:r>
              <a:rPr lang="en-US" sz="2200" dirty="0" smtClean="0">
                <a:solidFill>
                  <a:srgbClr val="FF0000"/>
                </a:solidFill>
                <a:latin typeface="Times New Roman" pitchFamily="18" charset="0"/>
                <a:cs typeface="Times New Roman" pitchFamily="18" charset="0"/>
              </a:rPr>
              <a:t>The graded index profiles which at present produce the </a:t>
            </a:r>
            <a:r>
              <a:rPr lang="en-US" sz="2200" b="1" dirty="0" smtClean="0">
                <a:solidFill>
                  <a:srgbClr val="00B050"/>
                </a:solidFill>
                <a:latin typeface="Times New Roman" pitchFamily="18" charset="0"/>
                <a:cs typeface="Times New Roman" pitchFamily="18" charset="0"/>
              </a:rPr>
              <a:t>best results </a:t>
            </a:r>
            <a:r>
              <a:rPr lang="en-US" sz="2200" dirty="0" smtClean="0">
                <a:solidFill>
                  <a:srgbClr val="FF0000"/>
                </a:solidFill>
                <a:latin typeface="Times New Roman" pitchFamily="18" charset="0"/>
                <a:cs typeface="Times New Roman" pitchFamily="18" charset="0"/>
              </a:rPr>
              <a:t>for multimode optical propagation have a near parabolic refractive index profile core with </a:t>
            </a:r>
            <a:r>
              <a:rPr lang="en-US" sz="2200" b="1" dirty="0" smtClean="0">
                <a:solidFill>
                  <a:srgbClr val="00B050"/>
                </a:solidFill>
                <a:latin typeface="Times New Roman" pitchFamily="18" charset="0"/>
                <a:cs typeface="Times New Roman" pitchFamily="18" charset="0"/>
              </a:rPr>
              <a:t>α ≈ 2</a:t>
            </a:r>
            <a:r>
              <a:rPr lang="en-US" sz="2200" dirty="0" smtClean="0">
                <a:solidFill>
                  <a:srgbClr val="FF0000"/>
                </a:solidFill>
                <a:latin typeface="Times New Roman" pitchFamily="18" charset="0"/>
                <a:cs typeface="Times New Roman" pitchFamily="18" charset="0"/>
              </a:rPr>
              <a:t>.</a:t>
            </a:r>
          </a:p>
          <a:p>
            <a:pPr algn="just"/>
            <a:endParaRPr lang="en-US" sz="14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Fibers with such core index profiles are well established and consequently when the term ‘graded index’ is used without qualification it usually refers to a fiber with this profile. </a:t>
            </a:r>
          </a:p>
          <a:p>
            <a:pPr algn="just"/>
            <a:endParaRPr lang="en-US" sz="14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For this reason in this section we consider the </a:t>
            </a:r>
            <a:r>
              <a:rPr lang="en-US" sz="2200" dirty="0" err="1" smtClean="0">
                <a:solidFill>
                  <a:srgbClr val="00B050"/>
                </a:solidFill>
                <a:latin typeface="Times New Roman" pitchFamily="18" charset="0"/>
                <a:cs typeface="Times New Roman" pitchFamily="18" charset="0"/>
              </a:rPr>
              <a:t>waveguiding</a:t>
            </a:r>
            <a:r>
              <a:rPr lang="en-US" sz="2200" dirty="0" smtClean="0">
                <a:solidFill>
                  <a:srgbClr val="00B050"/>
                </a:solidFill>
                <a:latin typeface="Times New Roman" pitchFamily="18" charset="0"/>
                <a:cs typeface="Times New Roman" pitchFamily="18" charset="0"/>
              </a:rPr>
              <a:t> properties of graded index fiber with a parabolic refractive index profile core.</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A multimode graded index fiber with a parabolic index profile core is illustrated in Figure 2.23. </a:t>
            </a:r>
          </a:p>
          <a:p>
            <a:pPr algn="just"/>
            <a:endParaRPr lang="en-US" sz="22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It may be observed that the </a:t>
            </a:r>
            <a:r>
              <a:rPr lang="en-US" sz="2200" dirty="0" err="1" smtClean="0">
                <a:solidFill>
                  <a:srgbClr val="00B050"/>
                </a:solidFill>
                <a:latin typeface="Times New Roman" pitchFamily="18" charset="0"/>
                <a:cs typeface="Times New Roman" pitchFamily="18" charset="0"/>
              </a:rPr>
              <a:t>meridional</a:t>
            </a:r>
            <a:r>
              <a:rPr lang="en-US" sz="2200" dirty="0" smtClean="0">
                <a:solidFill>
                  <a:srgbClr val="00B050"/>
                </a:solidFill>
                <a:latin typeface="Times New Roman" pitchFamily="18" charset="0"/>
                <a:cs typeface="Times New Roman" pitchFamily="18" charset="0"/>
              </a:rPr>
              <a:t> rays shown appear to follow curved paths through the fiber core.</a:t>
            </a:r>
          </a:p>
          <a:p>
            <a:pPr algn="just"/>
            <a:endParaRPr lang="en-US" sz="2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40559E51-68F2-47B4-AE25-981F6705BCEA}" type="slidenum">
              <a:rPr lang="en-US" smtClean="0"/>
              <a:pPr/>
              <a:t>98</a:t>
            </a:fld>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228600"/>
          </a:xfrm>
        </p:spPr>
        <p:txBody>
          <a:bodyPr>
            <a:noAutofit/>
          </a:bodyPr>
          <a:lstStyle/>
          <a:p>
            <a:r>
              <a:rPr lang="en-US" sz="1600" b="1" i="1" u="sng" dirty="0" smtClean="0">
                <a:solidFill>
                  <a:srgbClr val="FF0000"/>
                </a:solidFill>
                <a:latin typeface="Times New Roman" pitchFamily="18" charset="0"/>
                <a:cs typeface="Times New Roman" pitchFamily="18" charset="0"/>
              </a:rPr>
              <a:t>Graded index fibers-4</a:t>
            </a:r>
            <a:endParaRPr lang="en-US" sz="1600" dirty="0"/>
          </a:p>
        </p:txBody>
      </p:sp>
      <p:sp>
        <p:nvSpPr>
          <p:cNvPr id="3" name="Content Placeholder 2"/>
          <p:cNvSpPr>
            <a:spLocks noGrp="1"/>
          </p:cNvSpPr>
          <p:nvPr>
            <p:ph idx="1"/>
          </p:nvPr>
        </p:nvSpPr>
        <p:spPr>
          <a:xfrm>
            <a:off x="152400" y="381000"/>
            <a:ext cx="8839200" cy="3048000"/>
          </a:xfrm>
        </p:spPr>
        <p:txBody>
          <a:bodyPr>
            <a:normAutofit lnSpcReduction="10000"/>
          </a:bodyPr>
          <a:lstStyle/>
          <a:p>
            <a:pPr algn="just"/>
            <a:r>
              <a:rPr lang="en-US" sz="2200" dirty="0" smtClean="0">
                <a:solidFill>
                  <a:srgbClr val="0070C0"/>
                </a:solidFill>
                <a:latin typeface="Times New Roman" pitchFamily="18" charset="0"/>
                <a:cs typeface="Times New Roman" pitchFamily="18" charset="0"/>
              </a:rPr>
              <a:t>Using the concepts of geometric optics, the </a:t>
            </a:r>
            <a:r>
              <a:rPr lang="en-US" sz="2200" dirty="0" smtClean="0">
                <a:solidFill>
                  <a:srgbClr val="FF0000"/>
                </a:solidFill>
                <a:latin typeface="Times New Roman" pitchFamily="18" charset="0"/>
                <a:cs typeface="Times New Roman" pitchFamily="18" charset="0"/>
              </a:rPr>
              <a:t>gradual decrease in refractive index from the center of the core creates many </a:t>
            </a:r>
            <a:r>
              <a:rPr lang="en-US" sz="2400" b="1" dirty="0" smtClean="0">
                <a:solidFill>
                  <a:srgbClr val="00B050"/>
                </a:solidFill>
                <a:latin typeface="Times New Roman" pitchFamily="18" charset="0"/>
                <a:cs typeface="Times New Roman" pitchFamily="18" charset="0"/>
              </a:rPr>
              <a:t>refractions</a:t>
            </a:r>
            <a:r>
              <a:rPr lang="en-US" sz="2200" dirty="0" smtClean="0">
                <a:solidFill>
                  <a:srgbClr val="FF0000"/>
                </a:solidFill>
                <a:latin typeface="Times New Roman" pitchFamily="18" charset="0"/>
                <a:cs typeface="Times New Roman" pitchFamily="18" charset="0"/>
              </a:rPr>
              <a:t> </a:t>
            </a:r>
            <a:r>
              <a:rPr lang="en-US" sz="2200" dirty="0" smtClean="0">
                <a:solidFill>
                  <a:srgbClr val="0070C0"/>
                </a:solidFill>
                <a:latin typeface="Times New Roman" pitchFamily="18" charset="0"/>
                <a:cs typeface="Times New Roman" pitchFamily="18" charset="0"/>
              </a:rPr>
              <a:t>of the rays as they are effectively incident on a large number or high to low index interfaces. </a:t>
            </a:r>
          </a:p>
          <a:p>
            <a:pPr algn="just"/>
            <a:endParaRPr lang="en-US" sz="1200" dirty="0" smtClean="0">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This mechanism is illustrated in Figure 2.24 where a ray is shown to be gradually curved, with an ever increasing angle of incidence, until the conditions for total internal reflection are met, and the ray travels back towards the core axis, again being continuously refracted.</a:t>
            </a:r>
            <a:endParaRPr lang="en-US" sz="2200" dirty="0">
              <a:solidFill>
                <a:srgbClr val="00B050"/>
              </a:solidFill>
              <a:latin typeface="Times New Roman" pitchFamily="18" charset="0"/>
              <a:cs typeface="Times New Roman" pitchFamily="18" charset="0"/>
            </a:endParaRPr>
          </a:p>
        </p:txBody>
      </p:sp>
      <p:pic>
        <p:nvPicPr>
          <p:cNvPr id="3076" name="Picture 4"/>
          <p:cNvPicPr>
            <a:picLocks noChangeAspect="1" noChangeArrowheads="1"/>
          </p:cNvPicPr>
          <p:nvPr/>
        </p:nvPicPr>
        <p:blipFill>
          <a:blip r:embed="rId2"/>
          <a:srcRect/>
          <a:stretch>
            <a:fillRect/>
          </a:stretch>
        </p:blipFill>
        <p:spPr bwMode="auto">
          <a:xfrm>
            <a:off x="228600" y="3429000"/>
            <a:ext cx="8610600" cy="3276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40559E51-68F2-47B4-AE25-981F6705BCEA}" type="slidenum">
              <a:rPr lang="en-US" smtClean="0"/>
              <a:pPr/>
              <a:t>99</a:t>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5104</TotalTime>
  <Words>11711</Words>
  <Application>Microsoft Office PowerPoint</Application>
  <PresentationFormat>On-screen Show (4:3)</PresentationFormat>
  <Paragraphs>1011</Paragraphs>
  <Slides>174</Slides>
  <Notes>2</Notes>
  <HiddenSlides>0</HiddenSlides>
  <MMClips>0</MMClips>
  <ScaleCrop>false</ScaleCrop>
  <HeadingPairs>
    <vt:vector size="4" baseType="variant">
      <vt:variant>
        <vt:lpstr>Theme</vt:lpstr>
      </vt:variant>
      <vt:variant>
        <vt:i4>1</vt:i4>
      </vt:variant>
      <vt:variant>
        <vt:lpstr>Slide Titles</vt:lpstr>
      </vt:variant>
      <vt:variant>
        <vt:i4>174</vt:i4>
      </vt:variant>
    </vt:vector>
  </HeadingPairs>
  <TitlesOfParts>
    <vt:vector size="175" baseType="lpstr">
      <vt:lpstr>Office Theme</vt:lpstr>
      <vt:lpstr>Slide 1</vt:lpstr>
      <vt:lpstr>UNIT-I : Overview of optical fiber communication</vt:lpstr>
      <vt:lpstr>UNIT-I: Introduction</vt:lpstr>
      <vt:lpstr>Historical development-1</vt:lpstr>
      <vt:lpstr>Historical development              -2</vt:lpstr>
      <vt:lpstr>Slide 6</vt:lpstr>
      <vt:lpstr>Slide 7</vt:lpstr>
      <vt:lpstr>Historical development              -4</vt:lpstr>
      <vt:lpstr>Historical development              -5</vt:lpstr>
      <vt:lpstr>Historical development              -6</vt:lpstr>
      <vt:lpstr>Historical development              -7</vt:lpstr>
      <vt:lpstr>Historical development              -8</vt:lpstr>
      <vt:lpstr>Historical development              -9</vt:lpstr>
      <vt:lpstr>Historical development              -10</vt:lpstr>
      <vt:lpstr>Historical development              -11</vt:lpstr>
      <vt:lpstr>The general system-1</vt:lpstr>
      <vt:lpstr>The general system-2</vt:lpstr>
      <vt:lpstr>The general system-3</vt:lpstr>
      <vt:lpstr>The general system-4</vt:lpstr>
      <vt:lpstr>The general system-5</vt:lpstr>
      <vt:lpstr>The general system-6</vt:lpstr>
      <vt:lpstr>The general system-7</vt:lpstr>
      <vt:lpstr>1.3 Advantages of optical fiber communication-1</vt:lpstr>
      <vt:lpstr>Advantages of optical fiber communication-2  </vt:lpstr>
      <vt:lpstr>Advantages of optical fiber communication-2  </vt:lpstr>
      <vt:lpstr>Slide 26</vt:lpstr>
      <vt:lpstr>Slide 27</vt:lpstr>
      <vt:lpstr>Slide 28</vt:lpstr>
      <vt:lpstr>Slide 29</vt:lpstr>
      <vt:lpstr>Slide 30</vt:lpstr>
      <vt:lpstr>Slide 31</vt:lpstr>
      <vt:lpstr>Slide 32</vt:lpstr>
      <vt:lpstr>Slide 33</vt:lpstr>
      <vt:lpstr>Slide 34</vt:lpstr>
      <vt:lpstr>Advantages of optical fiber communication-12 </vt:lpstr>
      <vt:lpstr>Slide 36</vt:lpstr>
      <vt:lpstr>Optical fiber Waveguides:-   Introduction-1 </vt:lpstr>
      <vt:lpstr>Slide 38</vt:lpstr>
      <vt:lpstr>Optical fiber Waveguides:-   Introduction-3 </vt:lpstr>
      <vt:lpstr>Optical fiber Waveguides:-   Introduction-4</vt:lpstr>
      <vt:lpstr>Slide 41</vt:lpstr>
      <vt:lpstr>Slide 42</vt:lpstr>
      <vt:lpstr>Slide 43</vt:lpstr>
      <vt:lpstr>Slide 44</vt:lpstr>
      <vt:lpstr>Optical fiber Waveguides:-  Ray theory transmission-  Total internal reflection-1: </vt:lpstr>
      <vt:lpstr>Optical fiber Waveguides:-  Ray theory transmission-  Total internal reflection-2:</vt:lpstr>
      <vt:lpstr>Optical fiber Waveguides:-  Ray theory transmission-  Total internal reflection-3:</vt:lpstr>
      <vt:lpstr>Optical fiber Waveguides:-  Ray theory transmission-  Total internal reflection-4:</vt:lpstr>
      <vt:lpstr>Optical fiber Waveguides:-  Ray theory transmission-  Total internal reflection-5:</vt:lpstr>
      <vt:lpstr>Optical fiber Waveguides:-  Ray theory transmission-  Total internal reflection-6:</vt:lpstr>
      <vt:lpstr>Optical fiber Waveguides:-  Ray theory transmission- Acceptance angle-1</vt:lpstr>
      <vt:lpstr>Optical fiber Waveguides:-  Ray theory transmission- Acceptance angle-2</vt:lpstr>
      <vt:lpstr>Optical fiber Waveguides:-  Ray theory transmission- Acceptance angle-3</vt:lpstr>
      <vt:lpstr>Optical fiber Waveguides:-  Ray theory transmission- Acceptance angle-4</vt:lpstr>
      <vt:lpstr>Optical fiber Waveguides:-  Ray theory transmission- Numerical Aperture-1</vt:lpstr>
      <vt:lpstr>Optical fiber Waveguides:-  Ray theory transmission- Numerical Aperture-2</vt:lpstr>
      <vt:lpstr>Optical fiber Waveguides:-  Ray theory transmission- Numerical Aperture-3</vt:lpstr>
      <vt:lpstr>Optical fiber Waveguides:-  Ray theory transmission- Numerical Aperture-4</vt:lpstr>
      <vt:lpstr>Optical fiber Waveguides:-  Ray theory transmission- Numerical Aperture-5</vt:lpstr>
      <vt:lpstr>Optical fiber Waveguides:-  Ray theory transmission- Numerical Aperture-6</vt:lpstr>
      <vt:lpstr>Slide 61</vt:lpstr>
      <vt:lpstr>Slide 62</vt:lpstr>
      <vt:lpstr>Slide 63</vt:lpstr>
      <vt:lpstr>Optical fiber Waveguides:-  Ray theory transmission- Skew Rays-1</vt:lpstr>
      <vt:lpstr>Optical fiber Waveguides:-  Ray theory transmission- Skew Rays-2</vt:lpstr>
      <vt:lpstr>Optical fiber Waveguides:-  Ray theory transmission- Skew Rays-3</vt:lpstr>
      <vt:lpstr>Optical fiber Waveguides:-  Ray theory transmission- Skew Rays-4</vt:lpstr>
      <vt:lpstr>Optical fiber Waveguides:-  Ray theory transmission- Skew Rays-5</vt:lpstr>
      <vt:lpstr>Optical fiber Waveguides:-  Ray theory transmission- Skew Rays-6</vt:lpstr>
      <vt:lpstr>Optical fiber Waveguides:-  Ray theory transmission- Skew Rays-7</vt:lpstr>
      <vt:lpstr>Optical fiber Waveguides:-  Ray theory transmission- Skew Rays-8</vt:lpstr>
      <vt:lpstr>Slide 72</vt:lpstr>
      <vt:lpstr>Cylindrical fiber-1</vt:lpstr>
      <vt:lpstr>Cylindrical fiber-2</vt:lpstr>
      <vt:lpstr>Cylindrical fiber-3</vt:lpstr>
      <vt:lpstr>Cylindrical fiber-4</vt:lpstr>
      <vt:lpstr>Cylindrical fiber-5</vt:lpstr>
      <vt:lpstr>Modes of Cylindrical Waveguide-1</vt:lpstr>
      <vt:lpstr>Modes of Cylindrical Waveguide-2</vt:lpstr>
      <vt:lpstr>Modes of Cylindrical Waveguide-3</vt:lpstr>
      <vt:lpstr>Slide 81</vt:lpstr>
      <vt:lpstr>Slide 82</vt:lpstr>
      <vt:lpstr>Modes of Cylindrical Waveguide-4</vt:lpstr>
      <vt:lpstr>Modes of Cylindrical Waveguide-5</vt:lpstr>
      <vt:lpstr>Types of Modes</vt:lpstr>
      <vt:lpstr>V-Number</vt:lpstr>
      <vt:lpstr>Mode coupling-1</vt:lpstr>
      <vt:lpstr>Mode coupling-2</vt:lpstr>
      <vt:lpstr>Step index fibers-1</vt:lpstr>
      <vt:lpstr>Step index fibers-2</vt:lpstr>
      <vt:lpstr>Step index fibers-3</vt:lpstr>
      <vt:lpstr>Step index fibers-4</vt:lpstr>
      <vt:lpstr>Step index fibers-5</vt:lpstr>
      <vt:lpstr>Slide 94</vt:lpstr>
      <vt:lpstr>Step index fibers-6</vt:lpstr>
      <vt:lpstr>Graded index fibers-1</vt:lpstr>
      <vt:lpstr>Graded index fibers-2</vt:lpstr>
      <vt:lpstr>Graded index fibers-3</vt:lpstr>
      <vt:lpstr>Graded index fibers-4</vt:lpstr>
      <vt:lpstr>Graded index fibers-5</vt:lpstr>
      <vt:lpstr>Graded index fibers-6</vt:lpstr>
      <vt:lpstr>Slide 102</vt:lpstr>
      <vt:lpstr>Single-mode fibers-1</vt:lpstr>
      <vt:lpstr>Single-mode fibers-2</vt:lpstr>
      <vt:lpstr>Slide 105</vt:lpstr>
      <vt:lpstr>Slide 106</vt:lpstr>
      <vt:lpstr>Slide 107</vt:lpstr>
      <vt:lpstr>Cutoff wavelength-1  </vt:lpstr>
      <vt:lpstr>Cutoff wavelength-2</vt:lpstr>
      <vt:lpstr>Slide 110</vt:lpstr>
      <vt:lpstr>Mode-field diameter and spot size-1</vt:lpstr>
      <vt:lpstr>Mode-field diameter and spot size-2</vt:lpstr>
      <vt:lpstr>Mode-field diameter and spot size-3</vt:lpstr>
      <vt:lpstr>Mode-field diameter and spot size-4</vt:lpstr>
      <vt:lpstr>Effective refractive index-1   </vt:lpstr>
      <vt:lpstr>Effective refractive index-2</vt:lpstr>
      <vt:lpstr>Effective refractive index-3</vt:lpstr>
      <vt:lpstr>Effective refractive index-4</vt:lpstr>
      <vt:lpstr>Effective refractive index-5</vt:lpstr>
      <vt:lpstr>`</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c:creator>
  <cp:lastModifiedBy>pc</cp:lastModifiedBy>
  <cp:revision>823</cp:revision>
  <dcterms:created xsi:type="dcterms:W3CDTF">2015-01-16T14:11:45Z</dcterms:created>
  <dcterms:modified xsi:type="dcterms:W3CDTF">2021-09-06T15:53:26Z</dcterms:modified>
</cp:coreProperties>
</file>